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5"/>
  </p:sldMasterIdLst>
  <p:notesMasterIdLst>
    <p:notesMasterId r:id="rId23"/>
  </p:notesMasterIdLst>
  <p:handoutMasterIdLst>
    <p:handoutMasterId r:id="rId24"/>
  </p:handoutMasterIdLst>
  <p:sldIdLst>
    <p:sldId id="263" r:id="rId6"/>
    <p:sldId id="295" r:id="rId7"/>
    <p:sldId id="305" r:id="rId8"/>
    <p:sldId id="282" r:id="rId9"/>
    <p:sldId id="296" r:id="rId10"/>
    <p:sldId id="310" r:id="rId11"/>
    <p:sldId id="311" r:id="rId12"/>
    <p:sldId id="312" r:id="rId13"/>
    <p:sldId id="303" r:id="rId14"/>
    <p:sldId id="304" r:id="rId15"/>
    <p:sldId id="300" r:id="rId16"/>
    <p:sldId id="306" r:id="rId17"/>
    <p:sldId id="307" r:id="rId18"/>
    <p:sldId id="313" r:id="rId19"/>
    <p:sldId id="301" r:id="rId20"/>
    <p:sldId id="309" r:id="rId21"/>
    <p:sldId id="267" r:id="rId22"/>
  </p:sldIdLst>
  <p:sldSz cx="9144000" cy="6858000" type="screen4x3"/>
  <p:notesSz cx="6797675" cy="9874250"/>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Franklin Gothic Book" panose="020B05030201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2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451123-A050-45A1-A22C-65CD9654CC75}" v="10" dt="2022-04-11T13:02:16.3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449" autoAdjust="0"/>
  </p:normalViewPr>
  <p:slideViewPr>
    <p:cSldViewPr>
      <p:cViewPr varScale="1">
        <p:scale>
          <a:sx n="114" d="100"/>
          <a:sy n="114" d="100"/>
        </p:scale>
        <p:origin x="1524" y="12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12F492A-6FF8-4829-9CE0-4385FCA5F5A8}"/>
              </a:ext>
            </a:extLst>
          </p:cNvPr>
          <p:cNvSpPr>
            <a:spLocks noGrp="1"/>
          </p:cNvSpPr>
          <p:nvPr>
            <p:ph type="hdr" sz="quarter"/>
          </p:nvPr>
        </p:nvSpPr>
        <p:spPr>
          <a:xfrm>
            <a:off x="0" y="0"/>
            <a:ext cx="2946400"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D6EABAE9-DE90-464E-AAFF-1DC77DDF35FD}"/>
              </a:ext>
            </a:extLst>
          </p:cNvPr>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E71B983E-ED78-473F-8EBD-E0D2AD6EAEFF}" type="datetimeFigureOut">
              <a:rPr lang="en-GB"/>
              <a:pPr>
                <a:defRPr/>
              </a:pPr>
              <a:t>11/04/2022</a:t>
            </a:fld>
            <a:endParaRPr lang="en-GB"/>
          </a:p>
        </p:txBody>
      </p:sp>
      <p:sp>
        <p:nvSpPr>
          <p:cNvPr id="4" name="Footer Placeholder 3">
            <a:extLst>
              <a:ext uri="{FF2B5EF4-FFF2-40B4-BE49-F238E27FC236}">
                <a16:creationId xmlns:a16="http://schemas.microsoft.com/office/drawing/2014/main" id="{224E8787-75B8-4FA0-87BE-3E6866E34AB3}"/>
              </a:ext>
            </a:extLst>
          </p:cNvPr>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5" name="Slide Number Placeholder 4">
            <a:extLst>
              <a:ext uri="{FF2B5EF4-FFF2-40B4-BE49-F238E27FC236}">
                <a16:creationId xmlns:a16="http://schemas.microsoft.com/office/drawing/2014/main" id="{2D8A16FB-AE31-40B1-9205-481BA40429B3}"/>
              </a:ext>
            </a:extLst>
          </p:cNvPr>
          <p:cNvSpPr>
            <a:spLocks noGrp="1"/>
          </p:cNvSpPr>
          <p:nvPr>
            <p:ph type="sldNum" sz="quarter" idx="3"/>
          </p:nvPr>
        </p:nvSpPr>
        <p:spPr>
          <a:xfrm>
            <a:off x="3849688" y="9378950"/>
            <a:ext cx="2946400"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AB002E51-0346-4F6E-B94F-67334DFC5ADC}" type="slidenum">
              <a:rPr lang="en-GB" altLang="en-GB"/>
              <a:pPr/>
              <a:t>‹#›</a:t>
            </a:fld>
            <a:endParaRPr lang="en-GB" alt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684ACC-9700-44A2-BE05-D433227D9D00}"/>
              </a:ext>
            </a:extLst>
          </p:cNvPr>
          <p:cNvSpPr>
            <a:spLocks noGrp="1"/>
          </p:cNvSpPr>
          <p:nvPr>
            <p:ph type="hdr" sz="quarter"/>
          </p:nvPr>
        </p:nvSpPr>
        <p:spPr>
          <a:xfrm>
            <a:off x="0" y="0"/>
            <a:ext cx="2946400"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ED6A772A-4FE7-49CE-943F-7CD9CA614B6D}"/>
              </a:ext>
            </a:extLst>
          </p:cNvPr>
          <p:cNvSpPr>
            <a:spLocks noGrp="1"/>
          </p:cNvSpPr>
          <p:nvPr>
            <p:ph type="dt" idx="1"/>
          </p:nvPr>
        </p:nvSpPr>
        <p:spPr>
          <a:xfrm>
            <a:off x="3849688" y="0"/>
            <a:ext cx="2946400"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A6A78474-2C3B-444D-8BFE-E80640E6884A}" type="datetimeFigureOut">
              <a:rPr lang="en-GB"/>
              <a:pPr>
                <a:defRPr/>
              </a:pPr>
              <a:t>11/04/2022</a:t>
            </a:fld>
            <a:endParaRPr lang="en-GB"/>
          </a:p>
        </p:txBody>
      </p:sp>
      <p:sp>
        <p:nvSpPr>
          <p:cNvPr id="4" name="Slide Image Placeholder 3">
            <a:extLst>
              <a:ext uri="{FF2B5EF4-FFF2-40B4-BE49-F238E27FC236}">
                <a16:creationId xmlns:a16="http://schemas.microsoft.com/office/drawing/2014/main" id="{C0C8123F-6702-4ED5-8C71-EBF41363BF88}"/>
              </a:ext>
            </a:extLst>
          </p:cNvPr>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9E5AA770-D832-4318-BE69-D24A482639C7}"/>
              </a:ext>
            </a:extLst>
          </p:cNvPr>
          <p:cNvSpPr>
            <a:spLocks noGrp="1"/>
          </p:cNvSpPr>
          <p:nvPr>
            <p:ph type="body" sz="quarter" idx="3"/>
          </p:nvPr>
        </p:nvSpPr>
        <p:spPr>
          <a:xfrm>
            <a:off x="679450" y="4691063"/>
            <a:ext cx="5438775" cy="4443412"/>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43DB42DC-A7F3-4AB6-A38E-0F119D87276D}"/>
              </a:ext>
            </a:extLst>
          </p:cNvPr>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a:extLst>
              <a:ext uri="{FF2B5EF4-FFF2-40B4-BE49-F238E27FC236}">
                <a16:creationId xmlns:a16="http://schemas.microsoft.com/office/drawing/2014/main" id="{33DBCADD-860B-4473-AF46-44FB948F5F15}"/>
              </a:ext>
            </a:extLst>
          </p:cNvPr>
          <p:cNvSpPr>
            <a:spLocks noGrp="1"/>
          </p:cNvSpPr>
          <p:nvPr>
            <p:ph type="sldNum" sz="quarter" idx="5"/>
          </p:nvPr>
        </p:nvSpPr>
        <p:spPr>
          <a:xfrm>
            <a:off x="3849688" y="9378950"/>
            <a:ext cx="2946400"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11606DDF-3DC6-43AB-ADB9-C94E4AB70B84}" type="slidenum">
              <a:rPr lang="en-GB" altLang="en-GB"/>
              <a:pPr/>
              <a:t>‹#›</a:t>
            </a:fld>
            <a:endParaRPr lang="en-GB" altLang="en-GB"/>
          </a:p>
        </p:txBody>
      </p:sp>
    </p:spTree>
    <p:extLst>
      <p:ext uri="{BB962C8B-B14F-4D97-AF65-F5344CB8AC3E}">
        <p14:creationId xmlns:p14="http://schemas.microsoft.com/office/powerpoint/2010/main" val="12338143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87CDC6A2-9AF1-4F07-BD47-7C4D658F0F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E3C7A40-EE64-4333-9C78-B450B7D3C2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A Pre-Inspection Briefing (PIB) should be provided by facility representatives (not by the National Authority / government personnel) and last no more than three hours, though one hour is usually sufficient. Hardcopies are very helpful. The PIB should focus on the necessary site-specific issues, which will be explained in this presentation. </a:t>
            </a:r>
            <a:endParaRPr lang="en-GB" altLang="en-US" dirty="0"/>
          </a:p>
        </p:txBody>
      </p:sp>
      <p:sp>
        <p:nvSpPr>
          <p:cNvPr id="12292" name="Slide Number Placeholder 3">
            <a:extLst>
              <a:ext uri="{FF2B5EF4-FFF2-40B4-BE49-F238E27FC236}">
                <a16:creationId xmlns:a16="http://schemas.microsoft.com/office/drawing/2014/main" id="{AA9AA615-C341-459C-86EA-DA9DC6D320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E3250C8-DFDC-46E1-B299-C31FF1CA3A1A}" type="slidenum">
              <a:rPr lang="en-GB" altLang="en-US"/>
              <a:pPr>
                <a:spcBef>
                  <a:spcPct val="0"/>
                </a:spcBef>
              </a:pPr>
              <a:t>1</a:t>
            </a:fld>
            <a:endParaRPr lang="en-GB" altLang="en-US"/>
          </a:p>
        </p:txBody>
      </p:sp>
    </p:spTree>
    <p:extLst>
      <p:ext uri="{BB962C8B-B14F-4D97-AF65-F5344CB8AC3E}">
        <p14:creationId xmlns:p14="http://schemas.microsoft.com/office/powerpoint/2010/main" val="5747622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606DDF-3DC6-43AB-ADB9-C94E4AB70B84}" type="slidenum">
              <a:rPr lang="en-GB" altLang="en-GB" smtClean="0"/>
              <a:pPr/>
              <a:t>12</a:t>
            </a:fld>
            <a:endParaRPr lang="en-GB" altLang="en-GB"/>
          </a:p>
        </p:txBody>
      </p:sp>
    </p:spTree>
    <p:extLst>
      <p:ext uri="{BB962C8B-B14F-4D97-AF65-F5344CB8AC3E}">
        <p14:creationId xmlns:p14="http://schemas.microsoft.com/office/powerpoint/2010/main" val="1089332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FF74DB9E-693B-4143-B058-77704EC358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6FB8EE11-A839-4BD3-831F-CD6777B4FD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228600" eaLnBrk="1" hangingPunct="1">
              <a:spcBef>
                <a:spcPct val="20000"/>
              </a:spcBef>
              <a:buClr>
                <a:schemeClr val="accent1"/>
              </a:buClr>
              <a:buFontTx/>
              <a:buChar char="•"/>
            </a:pPr>
            <a:endParaRPr lang="en-US" altLang="en-US" sz="2400">
              <a:cs typeface="Calibri" panose="020F0502020204030204" pitchFamily="34" charset="0"/>
            </a:endParaRPr>
          </a:p>
        </p:txBody>
      </p:sp>
      <p:sp>
        <p:nvSpPr>
          <p:cNvPr id="14340" name="Slide Number Placeholder 3">
            <a:extLst>
              <a:ext uri="{FF2B5EF4-FFF2-40B4-BE49-F238E27FC236}">
                <a16:creationId xmlns:a16="http://schemas.microsoft.com/office/drawing/2014/main" id="{B8D7390F-C5F5-4BD6-BE5F-ED461C581AD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00D7E4F-98B8-4EC0-9E55-527D0979E1C5}" type="slidenum">
              <a:rPr lang="en-GB" altLang="en-US"/>
              <a:pPr>
                <a:spcBef>
                  <a:spcPct val="0"/>
                </a:spcBef>
              </a:pPr>
              <a:t>2</a:t>
            </a:fld>
            <a:endParaRPr lang="en-GB" altLang="en-US"/>
          </a:p>
        </p:txBody>
      </p:sp>
    </p:spTree>
    <p:extLst>
      <p:ext uri="{BB962C8B-B14F-4D97-AF65-F5344CB8AC3E}">
        <p14:creationId xmlns:p14="http://schemas.microsoft.com/office/powerpoint/2010/main" val="1275938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D613FC1F-5D54-4CA7-A7F3-9C8D299CAE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3FF4BED1-5CA6-4F70-9D77-30C21CDA6F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t>Although the information on this slide is optional, it is recommended introductions to ensure all parties involved in the inspection are introduced to their counterparts and to ensure names and titles are properly referenced in the inspection report. The slide should include the names and positions of the Government Host Team (HT), and plant site representatives participating in the inspection.</a:t>
            </a:r>
          </a:p>
          <a:p>
            <a:pPr eaLnBrk="1" hangingPunct="1"/>
            <a:endParaRPr lang="en-US" altLang="en-US"/>
          </a:p>
          <a:p>
            <a:pPr eaLnBrk="1" hangingPunct="1"/>
            <a:r>
              <a:rPr lang="en-US" altLang="en-US"/>
              <a:t>The OPCW inspectors will be identified in the host team notification could be sent to the plant site prior to the inspection and also by the Advance Team (AT) (if applicable). </a:t>
            </a:r>
            <a:endParaRPr lang="en-GB" altLang="en-US"/>
          </a:p>
        </p:txBody>
      </p:sp>
      <p:sp>
        <p:nvSpPr>
          <p:cNvPr id="16388" name="Slide Number Placeholder 3">
            <a:extLst>
              <a:ext uri="{FF2B5EF4-FFF2-40B4-BE49-F238E27FC236}">
                <a16:creationId xmlns:a16="http://schemas.microsoft.com/office/drawing/2014/main" id="{7CBC795B-CB42-4564-837E-88C0A2678D6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5D3C667-0816-479C-B200-4D026A32E6C3}" type="slidenum">
              <a:rPr lang="en-GB" altLang="en-US"/>
              <a:pPr>
                <a:spcBef>
                  <a:spcPct val="0"/>
                </a:spcBef>
              </a:pPr>
              <a:t>4</a:t>
            </a:fld>
            <a:endParaRPr lang="en-GB" altLang="en-US"/>
          </a:p>
        </p:txBody>
      </p:sp>
    </p:spTree>
    <p:extLst>
      <p:ext uri="{BB962C8B-B14F-4D97-AF65-F5344CB8AC3E}">
        <p14:creationId xmlns:p14="http://schemas.microsoft.com/office/powerpoint/2010/main" val="554291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01D00E57-6CAE-4DEB-A098-CFEB2B03B3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5B58DD7C-200A-45E3-8184-943FD0A97F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altLang="en-US"/>
              <a:t>In case of operational control changes over the recent years further explanation is welcomed.</a:t>
            </a:r>
          </a:p>
        </p:txBody>
      </p:sp>
      <p:sp>
        <p:nvSpPr>
          <p:cNvPr id="18436" name="Slide Number Placeholder 3">
            <a:extLst>
              <a:ext uri="{FF2B5EF4-FFF2-40B4-BE49-F238E27FC236}">
                <a16:creationId xmlns:a16="http://schemas.microsoft.com/office/drawing/2014/main" id="{F9D000AE-8A43-47CA-B561-5C61D5E21D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71A2A2-9890-4B37-9321-C892583B97C8}" type="slidenum">
              <a:rPr lang="en-GB" altLang="en-US"/>
              <a:pPr>
                <a:spcBef>
                  <a:spcPct val="0"/>
                </a:spcBef>
              </a:pPr>
              <a:t>5</a:t>
            </a:fld>
            <a:endParaRPr lang="en-GB" altLang="en-US"/>
          </a:p>
        </p:txBody>
      </p:sp>
    </p:spTree>
    <p:extLst>
      <p:ext uri="{BB962C8B-B14F-4D97-AF65-F5344CB8AC3E}">
        <p14:creationId xmlns:p14="http://schemas.microsoft.com/office/powerpoint/2010/main" val="27722205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511A296E-89CB-4608-814E-684228E67E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DD14BF5E-6AC6-4704-9549-AC2BA22C2F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a:t>This slide informs the inspection team of the site-specific operational safety guidelines governing activities on-site including personal protective equipment requirements for visitors, safety procedures, and training. You may choose to augment the next few slides with any existing safety briefings and/or videos you routinely use to orient and inform visitors to your plant of safety considerations and preparations. </a:t>
            </a:r>
          </a:p>
          <a:p>
            <a:pPr eaLnBrk="1" hangingPunct="1"/>
            <a:endParaRPr lang="en-US" altLang="en-US"/>
          </a:p>
          <a:p>
            <a:pPr eaLnBrk="1" hangingPunct="1"/>
            <a:r>
              <a:rPr lang="en-US" altLang="en-US"/>
              <a:t>It can also include any safety requirements or restrictions specific to the declared plant(s) and production areas that the inspection team may visit during the inspection activities. This information is provided for the safety of all inspection participants, and also to explain in advance any restricted access measures that will be implemented due to safety concerns. Other common safety measures (i.e., handrails, cell phone restrictions, etc.) should also be included. </a:t>
            </a:r>
          </a:p>
        </p:txBody>
      </p:sp>
      <p:sp>
        <p:nvSpPr>
          <p:cNvPr id="30724" name="Slide Number Placeholder 3">
            <a:extLst>
              <a:ext uri="{FF2B5EF4-FFF2-40B4-BE49-F238E27FC236}">
                <a16:creationId xmlns:a16="http://schemas.microsoft.com/office/drawing/2014/main" id="{451884AA-BF6A-4894-BF5F-85AC0911E4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88AA92-E97F-4FEB-A3D9-3717947C4843}" type="slidenum">
              <a:rPr lang="en-GB" altLang="en-US"/>
              <a:pPr>
                <a:spcBef>
                  <a:spcPct val="0"/>
                </a:spcBef>
              </a:pPr>
              <a:t>7</a:t>
            </a:fld>
            <a:endParaRPr lang="en-GB" altLang="en-US"/>
          </a:p>
        </p:txBody>
      </p:sp>
    </p:spTree>
    <p:extLst>
      <p:ext uri="{BB962C8B-B14F-4D97-AF65-F5344CB8AC3E}">
        <p14:creationId xmlns:p14="http://schemas.microsoft.com/office/powerpoint/2010/main" val="4122646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B08A63F7-9192-410A-AA54-61C50048B4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E46FCD1D-F492-4044-B61D-7A4CF8D99D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Administrative and logistics information enables the IT to create an inspection plan that is consistent with the plant site's operational considerations. Plant site working hours should be noted (especially if administrative and operational hours differ). Also, on-site transportation arrangements (primarily if the plant site is large), locations for general discussions, inspection team and host team work spaces, as well as other site specific logistical and administrative requirements should be included in this slide. The plant site should use this slide to reinforce that inspectors will always be accompanied by a host team escort and a plant site representative (if required) while on-site.</a:t>
            </a:r>
          </a:p>
          <a:p>
            <a:pPr eaLnBrk="1" hangingPunct="1"/>
            <a:endParaRPr lang="en-US" altLang="en-US" dirty="0"/>
          </a:p>
        </p:txBody>
      </p:sp>
      <p:sp>
        <p:nvSpPr>
          <p:cNvPr id="32772" name="Slide Number Placeholder 3">
            <a:extLst>
              <a:ext uri="{FF2B5EF4-FFF2-40B4-BE49-F238E27FC236}">
                <a16:creationId xmlns:a16="http://schemas.microsoft.com/office/drawing/2014/main" id="{E9CFA29D-00E5-48B5-BC52-7688E4A339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1D856C4-315E-465F-B1E4-9AECCF0652CB}" type="slidenum">
              <a:rPr lang="en-GB" altLang="en-US"/>
              <a:pPr>
                <a:spcBef>
                  <a:spcPct val="0"/>
                </a:spcBef>
              </a:pPr>
              <a:t>8</a:t>
            </a:fld>
            <a:endParaRPr lang="en-GB" altLang="en-US"/>
          </a:p>
        </p:txBody>
      </p:sp>
    </p:spTree>
    <p:extLst>
      <p:ext uri="{BB962C8B-B14F-4D97-AF65-F5344CB8AC3E}">
        <p14:creationId xmlns:p14="http://schemas.microsoft.com/office/powerpoint/2010/main" val="588073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606DDF-3DC6-43AB-ADB9-C94E4AB70B84}" type="slidenum">
              <a:rPr lang="en-GB" altLang="en-GB" smtClean="0"/>
              <a:pPr/>
              <a:t>9</a:t>
            </a:fld>
            <a:endParaRPr lang="en-GB" altLang="en-GB"/>
          </a:p>
        </p:txBody>
      </p:sp>
    </p:spTree>
    <p:extLst>
      <p:ext uri="{BB962C8B-B14F-4D97-AF65-F5344CB8AC3E}">
        <p14:creationId xmlns:p14="http://schemas.microsoft.com/office/powerpoint/2010/main" val="1591456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In general, an overview of declared activities is provided to clarify the relationship between declared chemicals and chemicals present at the plant site. Specific chemicals and exact production quantities are not required for DOC declarations. Rather, only general information and aggregate activities are required to be declared. Information regarding the declared DOC chemicals is included on this slide to support the data declaration.</a:t>
            </a:r>
          </a:p>
          <a:p>
            <a:pPr eaLnBrk="1" hangingPunct="1"/>
            <a:endParaRPr lang="en-US" altLang="en-US" dirty="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a:t>This slide should reflect the information provided in your data declaration and should point out any changes or amendments identified since submission of the declaration.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en-US" dirty="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a:t>Information regarding other scheduled chemicals on-site are included to enhance transparency of other activities conducted at the site and to help demonstrate the absence of prohibited activities by identifying potential precursor chemicals present on the plant site. </a:t>
            </a:r>
          </a:p>
          <a:p>
            <a:pPr eaLnBrk="1" hangingPunct="1"/>
            <a:endParaRPr lang="en-US" altLang="en-US" dirty="0"/>
          </a:p>
          <a:p>
            <a:pPr eaLnBrk="1" hangingPunct="1"/>
            <a:r>
              <a:rPr lang="en-US" altLang="en-US" dirty="0"/>
              <a:t>For an OCPF inspection, the slide should include the exact number of PSF plants producing above 30 MT, approximate number of DOC/PSF plants, and a general overview of DOC chemicals and their aggregate range of production. General product names and/or types should suffice if not considered confidential by the site.</a:t>
            </a:r>
          </a:p>
          <a:p>
            <a:endParaRPr lang="en-GB" dirty="0"/>
          </a:p>
        </p:txBody>
      </p:sp>
      <p:sp>
        <p:nvSpPr>
          <p:cNvPr id="4" name="Slide Number Placeholder 3"/>
          <p:cNvSpPr>
            <a:spLocks noGrp="1"/>
          </p:cNvSpPr>
          <p:nvPr>
            <p:ph type="sldNum" sz="quarter" idx="10"/>
          </p:nvPr>
        </p:nvSpPr>
        <p:spPr/>
        <p:txBody>
          <a:bodyPr/>
          <a:lstStyle/>
          <a:p>
            <a:fld id="{11606DDF-3DC6-43AB-ADB9-C94E4AB70B84}" type="slidenum">
              <a:rPr lang="en-GB" altLang="en-GB" smtClean="0"/>
              <a:pPr/>
              <a:t>10</a:t>
            </a:fld>
            <a:endParaRPr lang="en-GB" altLang="en-GB"/>
          </a:p>
        </p:txBody>
      </p:sp>
    </p:spTree>
    <p:extLst>
      <p:ext uri="{BB962C8B-B14F-4D97-AF65-F5344CB8AC3E}">
        <p14:creationId xmlns:p14="http://schemas.microsoft.com/office/powerpoint/2010/main" val="8182311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EB89E5AD-B50A-4F29-8E84-91F8EDF599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1828AC7A-5323-4BA6-98CC-6BC1648CF2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p>
        </p:txBody>
      </p:sp>
      <p:sp>
        <p:nvSpPr>
          <p:cNvPr id="26628" name="Slide Number Placeholder 3">
            <a:extLst>
              <a:ext uri="{FF2B5EF4-FFF2-40B4-BE49-F238E27FC236}">
                <a16:creationId xmlns:a16="http://schemas.microsoft.com/office/drawing/2014/main" id="{879C142B-D1D1-4252-9124-47993FC6799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31D7DC9-EE7A-4D20-BCEA-637B4093255D}" type="slidenum">
              <a:rPr lang="en-GB" altLang="en-US"/>
              <a:pPr>
                <a:spcBef>
                  <a:spcPct val="0"/>
                </a:spcBef>
              </a:pPr>
              <a:t>11</a:t>
            </a:fld>
            <a:endParaRPr lang="en-GB" altLang="en-US"/>
          </a:p>
        </p:txBody>
      </p:sp>
    </p:spTree>
    <p:extLst>
      <p:ext uri="{BB962C8B-B14F-4D97-AF65-F5344CB8AC3E}">
        <p14:creationId xmlns:p14="http://schemas.microsoft.com/office/powerpoint/2010/main" val="5152873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4CE3125F-E4D0-47B8-8E0C-D31728BC089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1650" y="439738"/>
            <a:ext cx="1152525"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PCW Organisation for the Prohibition of Chemical Weapons">
            <a:extLst>
              <a:ext uri="{FF2B5EF4-FFF2-40B4-BE49-F238E27FC236}">
                <a16:creationId xmlns:a16="http://schemas.microsoft.com/office/drawing/2014/main" id="{7E05BFF3-3843-4D34-8E57-492A05B74D59}"/>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124075" y="866775"/>
            <a:ext cx="4899025"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3377BB7A-2FCC-40B4-A1E0-86A66CE13994}"/>
              </a:ext>
            </a:extLst>
          </p:cNvPr>
          <p:cNvSpPr/>
          <p:nvPr userDrawn="1"/>
        </p:nvSpPr>
        <p:spPr>
          <a:xfrm>
            <a:off x="0" y="2205038"/>
            <a:ext cx="9144000" cy="4652962"/>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7" name="Straight Connector 6">
            <a:extLst>
              <a:ext uri="{FF2B5EF4-FFF2-40B4-BE49-F238E27FC236}">
                <a16:creationId xmlns:a16="http://schemas.microsoft.com/office/drawing/2014/main" id="{1251AACF-ABA6-4F9E-813C-815117B4E551}"/>
              </a:ext>
            </a:extLst>
          </p:cNvPr>
          <p:cNvCxnSpPr/>
          <p:nvPr userDrawn="1"/>
        </p:nvCxnSpPr>
        <p:spPr>
          <a:xfrm>
            <a:off x="1863725" y="692150"/>
            <a:ext cx="0" cy="1512888"/>
          </a:xfrm>
          <a:prstGeom prst="line">
            <a:avLst/>
          </a:prstGeom>
          <a:ln w="15875">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22118630-9A8E-4EDE-8F7C-763A91EDD00A}"/>
              </a:ext>
            </a:extLst>
          </p:cNvPr>
          <p:cNvCxnSpPr/>
          <p:nvPr userDrawn="1"/>
        </p:nvCxnSpPr>
        <p:spPr>
          <a:xfrm>
            <a:off x="1863725" y="2205038"/>
            <a:ext cx="0" cy="3865562"/>
          </a:xfrm>
          <a:prstGeom prst="line">
            <a:avLst/>
          </a:prstGeom>
          <a:ln w="15875">
            <a:solidFill>
              <a:schemeClr val="bg1">
                <a:alpha val="30000"/>
              </a:schemeClr>
            </a:solidFill>
          </a:ln>
        </p:spPr>
        <p:style>
          <a:lnRef idx="1">
            <a:schemeClr val="dk1"/>
          </a:lnRef>
          <a:fillRef idx="0">
            <a:schemeClr val="dk1"/>
          </a:fillRef>
          <a:effectRef idx="0">
            <a:schemeClr val="dk1"/>
          </a:effectRef>
          <a:fontRef idx="minor">
            <a:schemeClr val="tx1"/>
          </a:fontRef>
        </p:style>
      </p:cxnSp>
      <p:sp>
        <p:nvSpPr>
          <p:cNvPr id="2" name="Title 1"/>
          <p:cNvSpPr>
            <a:spLocks noGrp="1"/>
          </p:cNvSpPr>
          <p:nvPr>
            <p:ph type="ctrTitle"/>
          </p:nvPr>
        </p:nvSpPr>
        <p:spPr>
          <a:xfrm>
            <a:off x="2051720" y="2636912"/>
            <a:ext cx="6177880" cy="2593975"/>
          </a:xfrm>
        </p:spPr>
        <p:txBody>
          <a:bodyPr anchor="b"/>
          <a:lstStyle>
            <a:lvl1pPr>
              <a:defRPr sz="5400">
                <a:ln>
                  <a:noFill/>
                </a:ln>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2051720" y="5303912"/>
            <a:ext cx="5095840" cy="1066800"/>
          </a:xfrm>
        </p:spPr>
        <p:txBody>
          <a:bodyPr>
            <a:normAutofit/>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971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Big Statem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3E8BC3A-1719-41D2-A41B-7C53B62CA9CF}"/>
              </a:ext>
            </a:extLst>
          </p:cNvPr>
          <p:cNvSpPr/>
          <p:nvPr userDrawn="1"/>
        </p:nvSpPr>
        <p:spPr>
          <a:xfrm>
            <a:off x="0" y="2205038"/>
            <a:ext cx="9144000" cy="4652962"/>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Slide Number Placeholder 5">
            <a:extLst>
              <a:ext uri="{FF2B5EF4-FFF2-40B4-BE49-F238E27FC236}">
                <a16:creationId xmlns:a16="http://schemas.microsoft.com/office/drawing/2014/main" id="{1D3377FB-A691-4DFD-B885-895AFCA7DDD6}"/>
              </a:ext>
            </a:extLst>
          </p:cNvPr>
          <p:cNvSpPr>
            <a:spLocks/>
          </p:cNvSpPr>
          <p:nvPr userDrawn="1"/>
        </p:nvSpPr>
        <p:spPr bwMode="auto">
          <a:xfrm>
            <a:off x="8243888" y="6362700"/>
            <a:ext cx="755650" cy="323850"/>
          </a:xfrm>
          <a:prstGeom prst="bracketPair">
            <a:avLst>
              <a:gd name="adj" fmla="val 0"/>
            </a:avLst>
          </a:prstGeom>
          <a:noFill/>
          <a:ln>
            <a:noFill/>
          </a:ln>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D5093BAE-938E-4C9C-8641-876C5263EA66}"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6" name="Picture 3" descr="OPCW">
            <a:extLst>
              <a:ext uri="{FF2B5EF4-FFF2-40B4-BE49-F238E27FC236}">
                <a16:creationId xmlns:a16="http://schemas.microsoft.com/office/drawing/2014/main" id="{A17218D9-3EF8-4AB4-A2A6-9A9BCD6B53BF}"/>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a:extLst>
              <a:ext uri="{FF2B5EF4-FFF2-40B4-BE49-F238E27FC236}">
                <a16:creationId xmlns:a16="http://schemas.microsoft.com/office/drawing/2014/main" id="{C44C05D9-2C47-407E-958D-8C4455D5589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74183" y="332656"/>
            <a:ext cx="7255417" cy="1656184"/>
          </a:xfrm>
        </p:spPr>
        <p:txBody>
          <a:bodyPr anchor="b"/>
          <a:lstStyle>
            <a:lvl1pPr>
              <a:defRPr sz="4000">
                <a:ln>
                  <a:noFill/>
                </a:ln>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971600" y="2420889"/>
            <a:ext cx="7272808" cy="3312368"/>
          </a:xfrm>
        </p:spPr>
        <p:txBody>
          <a:bodyPr>
            <a:normAutofit/>
          </a:bodyPr>
          <a:lstStyle>
            <a:lvl1pPr marL="0" indent="0" algn="l">
              <a:buNone/>
              <a:defRPr lang="en-US" sz="4000" dirty="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068285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2089A40-9DDB-4951-AA70-8F8283BF3519}"/>
              </a:ext>
            </a:extLst>
          </p:cNvPr>
          <p:cNvSpPr/>
          <p:nvPr userDrawn="1"/>
        </p:nvSpPr>
        <p:spPr>
          <a:xfrm>
            <a:off x="0" y="5870575"/>
            <a:ext cx="9144000" cy="987425"/>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Slide Number Placeholder 5">
            <a:extLst>
              <a:ext uri="{FF2B5EF4-FFF2-40B4-BE49-F238E27FC236}">
                <a16:creationId xmlns:a16="http://schemas.microsoft.com/office/drawing/2014/main" id="{E2E6FD24-5E9E-443B-ADCE-72D0D1AC8293}"/>
              </a:ext>
            </a:extLst>
          </p:cNvPr>
          <p:cNvSpPr>
            <a:spLocks/>
          </p:cNvSpPr>
          <p:nvPr userDrawn="1"/>
        </p:nvSpPr>
        <p:spPr bwMode="auto">
          <a:xfrm>
            <a:off x="8243888" y="6362700"/>
            <a:ext cx="755650" cy="323850"/>
          </a:xfrm>
          <a:prstGeom prst="bracketPair">
            <a:avLst>
              <a:gd name="adj" fmla="val 0"/>
            </a:avLst>
          </a:prstGeom>
          <a:noFill/>
          <a:ln>
            <a:noFill/>
          </a:ln>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B75F78A3-979D-4405-9331-542662A97C91}"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6" name="Picture 3" descr="OPCW">
            <a:extLst>
              <a:ext uri="{FF2B5EF4-FFF2-40B4-BE49-F238E27FC236}">
                <a16:creationId xmlns:a16="http://schemas.microsoft.com/office/drawing/2014/main" id="{6E3C891D-B259-44F1-887F-E4E4449C12B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a:extLst>
              <a:ext uri="{FF2B5EF4-FFF2-40B4-BE49-F238E27FC236}">
                <a16:creationId xmlns:a16="http://schemas.microsoft.com/office/drawing/2014/main" id="{1FE2813B-CD6B-4737-A60C-2DAC4D6230C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vl1pPr>
          </a:lstStyle>
          <a:p>
            <a:r>
              <a:rPr lang="en-US" dirty="0"/>
              <a:t>Click to edit Master title style</a:t>
            </a:r>
          </a:p>
        </p:txBody>
      </p:sp>
      <p:sp>
        <p:nvSpPr>
          <p:cNvPr id="3" name="Content Placeholder 2"/>
          <p:cNvSpPr>
            <a:spLocks noGrp="1"/>
          </p:cNvSpPr>
          <p:nvPr>
            <p:ph idx="1"/>
          </p:nvPr>
        </p:nvSpPr>
        <p:spPr>
          <a:xfrm>
            <a:off x="457200" y="1600200"/>
            <a:ext cx="8164996" cy="40610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8879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Photo with Titl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3515A023-6C28-46E6-9E33-2874507BF524}"/>
              </a:ext>
            </a:extLst>
          </p:cNvPr>
          <p:cNvSpPr>
            <a:spLocks/>
          </p:cNvSpPr>
          <p:nvPr userDrawn="1"/>
        </p:nvSpPr>
        <p:spPr bwMode="auto">
          <a:xfrm>
            <a:off x="8243888" y="6362700"/>
            <a:ext cx="755650" cy="323850"/>
          </a:xfrm>
          <a:prstGeom prst="bracketPair">
            <a:avLst>
              <a:gd name="adj" fmla="val 0"/>
            </a:avLst>
          </a:prstGeom>
          <a:noFill/>
          <a:ln>
            <a:noFill/>
          </a:ln>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4D2608D9-3C5A-4F5E-9622-3D2EF215CF8D}" type="slidenum">
              <a:rPr lang="en-GB" altLang="en-US" sz="1200">
                <a:solidFill>
                  <a:srgbClr val="839EC2"/>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sp>
        <p:nvSpPr>
          <p:cNvPr id="7" name="Picture Placeholder 2"/>
          <p:cNvSpPr>
            <a:spLocks noGrp="1" noChangeAspect="1"/>
          </p:cNvSpPr>
          <p:nvPr>
            <p:ph type="pic" idx="10"/>
          </p:nvPr>
        </p:nvSpPr>
        <p:spPr>
          <a:xfrm>
            <a:off x="0" y="0"/>
            <a:ext cx="9144000" cy="68580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8" name="Title 2"/>
          <p:cNvSpPr>
            <a:spLocks noGrp="1"/>
          </p:cNvSpPr>
          <p:nvPr>
            <p:ph type="title"/>
          </p:nvPr>
        </p:nvSpPr>
        <p:spPr>
          <a:xfrm>
            <a:off x="899592" y="4005064"/>
            <a:ext cx="7344816" cy="2016224"/>
          </a:xfrm>
        </p:spPr>
        <p:txBody>
          <a:bodyPr anchor="b" anchorCtr="0"/>
          <a:lstStyle>
            <a:lvl1pPr marL="0" marR="0" indent="0" algn="ctr" defTabSz="914400" rtl="0" eaLnBrk="1" fontAlgn="auto" latinLnBrk="0" hangingPunct="1">
              <a:lnSpc>
                <a:spcPct val="100000"/>
              </a:lnSpc>
              <a:spcBef>
                <a:spcPct val="0"/>
              </a:spcBef>
              <a:spcAft>
                <a:spcPts val="0"/>
              </a:spcAft>
              <a:buClrTx/>
              <a:buSzTx/>
              <a:buFontTx/>
              <a:buNone/>
              <a:tabLst/>
              <a:defRPr sz="4000" baseline="0">
                <a:solidFill>
                  <a:schemeClr val="bg1"/>
                </a:solidFill>
                <a:effectLst>
                  <a:outerShdw blurRad="63500" dist="25400" dir="2700000" algn="tl" rotWithShape="0">
                    <a:prstClr val="black">
                      <a:alpha val="80000"/>
                    </a:prstClr>
                  </a:outerShdw>
                </a:effectLst>
              </a:defRPr>
            </a:lvl1pPr>
          </a:lstStyle>
          <a:p>
            <a:endParaRPr lang="en-GB" dirty="0"/>
          </a:p>
        </p:txBody>
      </p:sp>
    </p:spTree>
    <p:extLst>
      <p:ext uri="{BB962C8B-B14F-4D97-AF65-F5344CB8AC3E}">
        <p14:creationId xmlns:p14="http://schemas.microsoft.com/office/powerpoint/2010/main" val="3632536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wo Columns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06D7591-344E-4790-B57B-A1295CFEC47C}"/>
              </a:ext>
            </a:extLst>
          </p:cNvPr>
          <p:cNvSpPr/>
          <p:nvPr userDrawn="1"/>
        </p:nvSpPr>
        <p:spPr>
          <a:xfrm>
            <a:off x="0" y="5870575"/>
            <a:ext cx="9144000" cy="987425"/>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eaLnBrk="1" fontAlgn="auto" hangingPunct="1">
              <a:spcBef>
                <a:spcPts val="0"/>
              </a:spcBef>
              <a:spcAft>
                <a:spcPts val="0"/>
              </a:spcAft>
              <a:defRPr/>
            </a:pPr>
            <a:endParaRPr lang="en-US"/>
          </a:p>
        </p:txBody>
      </p:sp>
      <p:sp>
        <p:nvSpPr>
          <p:cNvPr id="6" name="Slide Number Placeholder 5">
            <a:extLst>
              <a:ext uri="{FF2B5EF4-FFF2-40B4-BE49-F238E27FC236}">
                <a16:creationId xmlns:a16="http://schemas.microsoft.com/office/drawing/2014/main" id="{F031B109-2EA6-4022-A629-C84B7B6BDE1D}"/>
              </a:ext>
            </a:extLst>
          </p:cNvPr>
          <p:cNvSpPr>
            <a:spLocks/>
          </p:cNvSpPr>
          <p:nvPr userDrawn="1"/>
        </p:nvSpPr>
        <p:spPr bwMode="auto">
          <a:xfrm>
            <a:off x="8243888" y="6362700"/>
            <a:ext cx="755650" cy="323850"/>
          </a:xfrm>
          <a:prstGeom prst="bracketPair">
            <a:avLst>
              <a:gd name="adj" fmla="val 0"/>
            </a:avLst>
          </a:prstGeom>
          <a:noFill/>
          <a:ln>
            <a:noFill/>
          </a:ln>
        </p:spPr>
        <p:txBody>
          <a:bodyPr>
            <a:normAutofit/>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E474AFA7-3C57-4681-A9E5-D3946B25ECA6}"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7" name="Picture 3" descr="OPCW">
            <a:extLst>
              <a:ext uri="{FF2B5EF4-FFF2-40B4-BE49-F238E27FC236}">
                <a16:creationId xmlns:a16="http://schemas.microsoft.com/office/drawing/2014/main" id="{B27EE8DB-A3BA-41DC-AA0F-2AAD1DC1B781}"/>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a:extLst>
              <a:ext uri="{FF2B5EF4-FFF2-40B4-BE49-F238E27FC236}">
                <a16:creationId xmlns:a16="http://schemas.microsoft.com/office/drawing/2014/main" id="{D3EEB1E3-6437-447C-8626-B7F1B232467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itle 17"/>
          <p:cNvSpPr>
            <a:spLocks noGrp="1"/>
          </p:cNvSpPr>
          <p:nvPr>
            <p:ph type="title"/>
          </p:nvPr>
        </p:nvSpPr>
        <p:spPr/>
        <p:txBody>
          <a:bodyPr/>
          <a:lstStyle>
            <a:lvl1pPr>
              <a:defRPr sz="4000"/>
            </a:lvl1pPr>
          </a:lstStyle>
          <a:p>
            <a:r>
              <a:rPr lang="en-US" dirty="0"/>
              <a:t>Click to edit Master title style</a:t>
            </a:r>
            <a:endParaRPr lang="en-GB" dirty="0"/>
          </a:p>
        </p:txBody>
      </p:sp>
      <p:sp>
        <p:nvSpPr>
          <p:cNvPr id="22" name="Content Placeholder 21"/>
          <p:cNvSpPr>
            <a:spLocks noGrp="1"/>
          </p:cNvSpPr>
          <p:nvPr>
            <p:ph sz="quarter" idx="10"/>
          </p:nvPr>
        </p:nvSpPr>
        <p:spPr>
          <a:xfrm>
            <a:off x="468312" y="1557338"/>
            <a:ext cx="3959672" cy="410368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Content Placeholder 21"/>
          <p:cNvSpPr>
            <a:spLocks noGrp="1"/>
          </p:cNvSpPr>
          <p:nvPr>
            <p:ph sz="quarter" idx="11"/>
          </p:nvPr>
        </p:nvSpPr>
        <p:spPr>
          <a:xfrm>
            <a:off x="4644776" y="1557338"/>
            <a:ext cx="3959672" cy="410368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204912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5316B1-3DB2-4477-B68D-FD01F8AC1BF1}"/>
              </a:ext>
            </a:extLst>
          </p:cNvPr>
          <p:cNvSpPr/>
          <p:nvPr userDrawn="1"/>
        </p:nvSpPr>
        <p:spPr>
          <a:xfrm>
            <a:off x="0" y="5870575"/>
            <a:ext cx="9144000" cy="987425"/>
          </a:xfrm>
          <a:prstGeom prst="rect">
            <a:avLst/>
          </a:prstGeom>
          <a:gradFill>
            <a:gsLst>
              <a:gs pos="100000">
                <a:schemeClr val="accent1"/>
              </a:gs>
              <a:gs pos="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eaLnBrk="1" fontAlgn="auto" hangingPunct="1">
              <a:spcBef>
                <a:spcPts val="0"/>
              </a:spcBef>
              <a:spcAft>
                <a:spcPts val="0"/>
              </a:spcAft>
              <a:defRPr/>
            </a:pPr>
            <a:endParaRPr lang="en-US"/>
          </a:p>
        </p:txBody>
      </p:sp>
      <p:sp>
        <p:nvSpPr>
          <p:cNvPr id="8" name="Slide Number Placeholder 5">
            <a:extLst>
              <a:ext uri="{FF2B5EF4-FFF2-40B4-BE49-F238E27FC236}">
                <a16:creationId xmlns:a16="http://schemas.microsoft.com/office/drawing/2014/main" id="{F26724AA-0562-49EC-A25C-19D3394669BF}"/>
              </a:ext>
            </a:extLst>
          </p:cNvPr>
          <p:cNvSpPr>
            <a:spLocks/>
          </p:cNvSpPr>
          <p:nvPr userDrawn="1"/>
        </p:nvSpPr>
        <p:spPr bwMode="auto">
          <a:xfrm>
            <a:off x="8243888" y="6362700"/>
            <a:ext cx="755650" cy="323850"/>
          </a:xfrm>
          <a:prstGeom prst="bracketPair">
            <a:avLst>
              <a:gd name="adj" fmla="val 0"/>
            </a:avLst>
          </a:prstGeom>
          <a:noFill/>
          <a:ln>
            <a:noFill/>
          </a:ln>
        </p:spPr>
        <p:txBody>
          <a:bodyPr>
            <a:normAutofit/>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r" eaLnBrk="1" hangingPunct="1"/>
            <a:fld id="{EC43BE13-7D5C-4C57-BC88-4DA591FDF867}" type="slidenum">
              <a:rPr lang="en-GB" altLang="en-US" sz="1200">
                <a:solidFill>
                  <a:srgbClr val="BDDCF8"/>
                </a:solidFill>
                <a:ea typeface="ＭＳ Ｐゴシック" panose="020B0600070205080204" pitchFamily="34" charset="-128"/>
              </a:rPr>
              <a:pPr algn="r" eaLnBrk="1" hangingPunct="1"/>
              <a:t>‹#›</a:t>
            </a:fld>
            <a:endParaRPr lang="en-GB" altLang="en-US" sz="1200">
              <a:solidFill>
                <a:srgbClr val="839EC2"/>
              </a:solidFill>
              <a:ea typeface="ＭＳ Ｐゴシック" panose="020B0600070205080204" pitchFamily="34" charset="-128"/>
            </a:endParaRPr>
          </a:p>
        </p:txBody>
      </p:sp>
      <p:pic>
        <p:nvPicPr>
          <p:cNvPr id="9" name="Picture 3" descr="OPCW">
            <a:extLst>
              <a:ext uri="{FF2B5EF4-FFF2-40B4-BE49-F238E27FC236}">
                <a16:creationId xmlns:a16="http://schemas.microsoft.com/office/drawing/2014/main" id="{FD8CF052-04A9-4503-8289-F60C319B36C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18102" r="46188"/>
          <a:stretch>
            <a:fillRect/>
          </a:stretch>
        </p:blipFill>
        <p:spPr bwMode="auto">
          <a:xfrm>
            <a:off x="900113" y="6024563"/>
            <a:ext cx="1223962"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a:extLst>
              <a:ext uri="{FF2B5EF4-FFF2-40B4-BE49-F238E27FC236}">
                <a16:creationId xmlns:a16="http://schemas.microsoft.com/office/drawing/2014/main" id="{85477A34-9007-4763-B5B8-70B4078E0EF7}"/>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8125" y="6007100"/>
            <a:ext cx="661988"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lang="en-US" sz="4000" dirty="0"/>
            </a:lvl1pPr>
          </a:lstStyle>
          <a:p>
            <a:r>
              <a:rPr lang="en-US" dirty="0"/>
              <a:t>Click to edit Master title style</a:t>
            </a:r>
          </a:p>
        </p:txBody>
      </p:sp>
      <p:sp>
        <p:nvSpPr>
          <p:cNvPr id="3" name="Text Placeholder 2"/>
          <p:cNvSpPr>
            <a:spLocks noGrp="1"/>
          </p:cNvSpPr>
          <p:nvPr>
            <p:ph type="body" idx="1"/>
          </p:nvPr>
        </p:nvSpPr>
        <p:spPr>
          <a:xfrm>
            <a:off x="457200" y="1535113"/>
            <a:ext cx="3970784" cy="639762"/>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3970784" cy="3558381"/>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2"/>
          <p:cNvSpPr>
            <a:spLocks noGrp="1"/>
          </p:cNvSpPr>
          <p:nvPr>
            <p:ph type="body" idx="10"/>
          </p:nvPr>
        </p:nvSpPr>
        <p:spPr>
          <a:xfrm>
            <a:off x="4637314" y="1535113"/>
            <a:ext cx="3970784" cy="639762"/>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Content Placeholder 3"/>
          <p:cNvSpPr>
            <a:spLocks noGrp="1"/>
          </p:cNvSpPr>
          <p:nvPr>
            <p:ph sz="half" idx="11"/>
          </p:nvPr>
        </p:nvSpPr>
        <p:spPr>
          <a:xfrm>
            <a:off x="4637314" y="2174875"/>
            <a:ext cx="3970784" cy="3558381"/>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88690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End Slide">
    <p:bg>
      <p:bgPr>
        <a:gradFill rotWithShape="0">
          <a:gsLst>
            <a:gs pos="0">
              <a:schemeClr val="accent2"/>
            </a:gs>
            <a:gs pos="100000">
              <a:schemeClr val="accent1"/>
            </a:gs>
          </a:gsLst>
          <a:lin ang="5400000"/>
        </a:gradFill>
        <a:effectLst/>
      </p:bgPr>
    </p:bg>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99319580-A639-48EA-9B42-4D3CB706025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692275" y="2128838"/>
            <a:ext cx="1463675"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5">
            <a:extLst>
              <a:ext uri="{FF2B5EF4-FFF2-40B4-BE49-F238E27FC236}">
                <a16:creationId xmlns:a16="http://schemas.microsoft.com/office/drawing/2014/main" id="{3184F8B8-6F49-4DB1-851C-967DDE1E9554}"/>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563938" y="2565400"/>
            <a:ext cx="3975100" cy="303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AEA07A67-1AC0-4176-8E1F-C8166304A34B}"/>
              </a:ext>
            </a:extLst>
          </p:cNvPr>
          <p:cNvCxnSpPr/>
          <p:nvPr userDrawn="1"/>
        </p:nvCxnSpPr>
        <p:spPr>
          <a:xfrm>
            <a:off x="3411538" y="0"/>
            <a:ext cx="0" cy="5526088"/>
          </a:xfrm>
          <a:prstGeom prst="line">
            <a:avLst/>
          </a:prstGeom>
          <a:ln w="15875">
            <a:solidFill>
              <a:schemeClr val="bg1">
                <a:alpha val="30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10147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516232-C128-416F-AB91-EDE711DED50B}"/>
              </a:ext>
            </a:extLst>
          </p:cNvPr>
          <p:cNvSpPr>
            <a:spLocks noGrp="1"/>
          </p:cNvSpPr>
          <p:nvPr>
            <p:ph type="title"/>
          </p:nvPr>
        </p:nvSpPr>
        <p:spPr>
          <a:xfrm>
            <a:off x="457200" y="274638"/>
            <a:ext cx="8147050" cy="1143000"/>
          </a:xfrm>
          <a:prstGeom prst="rect">
            <a:avLst/>
          </a:prstGeom>
        </p:spPr>
        <p:txBody>
          <a:bodyPr vert="horz" lIns="91440" tIns="45720" rIns="91440" bIns="45720" rtlCol="0" anchor="ctr">
            <a:normAutofit/>
          </a:bodyPr>
          <a:lstStyle/>
          <a:p>
            <a:r>
              <a:rPr lang="en-US" dirty="0"/>
              <a:t>Click to edit Master title style</a:t>
            </a:r>
          </a:p>
        </p:txBody>
      </p:sp>
      <p:sp>
        <p:nvSpPr>
          <p:cNvPr id="1027" name="Text Placeholder 2">
            <a:extLst>
              <a:ext uri="{FF2B5EF4-FFF2-40B4-BE49-F238E27FC236}">
                <a16:creationId xmlns:a16="http://schemas.microsoft.com/office/drawing/2014/main" id="{6EFBC7D9-6C38-47D6-B7B2-324AE01E3256}"/>
              </a:ext>
            </a:extLst>
          </p:cNvPr>
          <p:cNvSpPr>
            <a:spLocks noGrp="1"/>
          </p:cNvSpPr>
          <p:nvPr>
            <p:ph type="body" idx="1"/>
          </p:nvPr>
        </p:nvSpPr>
        <p:spPr bwMode="auto">
          <a:xfrm>
            <a:off x="457200" y="1600200"/>
            <a:ext cx="81470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7">
            <a:extLst>
              <a:ext uri="{FF2B5EF4-FFF2-40B4-BE49-F238E27FC236}">
                <a16:creationId xmlns:a16="http://schemas.microsoft.com/office/drawing/2014/main" id="{03A8A46F-3120-4D55-9168-CBCCD78C615A}"/>
              </a:ext>
            </a:extLst>
          </p:cNvPr>
          <p:cNvSpPr>
            <a:spLocks noChangeArrowheads="1"/>
          </p:cNvSpPr>
          <p:nvPr userDrawn="1"/>
        </p:nvSpPr>
        <p:spPr bwMode="auto">
          <a:xfrm>
            <a:off x="8458200" y="6442075"/>
            <a:ext cx="685800" cy="277813"/>
          </a:xfrm>
          <a:prstGeom prst="rect">
            <a:avLst/>
          </a:prstGeom>
          <a:noFill/>
          <a:ln>
            <a:noFill/>
          </a:ln>
        </p:spPr>
        <p:txBody>
          <a:bodyPr/>
          <a:lstStyle>
            <a:lvl1pPr>
              <a:defRPr>
                <a:solidFill>
                  <a:schemeClr val="tx1"/>
                </a:solidFill>
                <a:latin typeface="Franklin Gothic Book" panose="020B0503020102020204" pitchFamily="34" charset="0"/>
                <a:cs typeface="Arial" panose="020B0604020202020204" pitchFamily="34" charset="0"/>
              </a:defRPr>
            </a:lvl1pPr>
            <a:lvl2pPr marL="742950" indent="-285750">
              <a:defRPr>
                <a:solidFill>
                  <a:schemeClr val="tx1"/>
                </a:solidFill>
                <a:latin typeface="Franklin Gothic Book" panose="020B0503020102020204" pitchFamily="34" charset="0"/>
                <a:cs typeface="Arial" panose="020B0604020202020204" pitchFamily="34" charset="0"/>
              </a:defRPr>
            </a:lvl2pPr>
            <a:lvl3pPr marL="1143000" indent="-228600">
              <a:defRPr>
                <a:solidFill>
                  <a:schemeClr val="tx1"/>
                </a:solidFill>
                <a:latin typeface="Franklin Gothic Book" panose="020B0503020102020204" pitchFamily="34" charset="0"/>
                <a:cs typeface="Arial" panose="020B0604020202020204" pitchFamily="34" charset="0"/>
              </a:defRPr>
            </a:lvl3pPr>
            <a:lvl4pPr marL="1600200" indent="-228600">
              <a:defRPr>
                <a:solidFill>
                  <a:schemeClr val="tx1"/>
                </a:solidFill>
                <a:latin typeface="Franklin Gothic Book" panose="020B0503020102020204" pitchFamily="34" charset="0"/>
                <a:cs typeface="Arial" panose="020B0604020202020204" pitchFamily="34" charset="0"/>
              </a:defRPr>
            </a:lvl4pPr>
            <a:lvl5pPr marL="2057400" indent="-22860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algn="ctr" eaLnBrk="1" hangingPunct="1"/>
            <a:fld id="{718B7244-6ABF-4573-B72D-3ABE7A80752D}" type="slidenum">
              <a:rPr lang="en-GB" altLang="en-US" sz="1200">
                <a:solidFill>
                  <a:schemeClr val="bg1"/>
                </a:solidFill>
              </a:rPr>
              <a:pPr algn="ctr" eaLnBrk="1" hangingPunct="1"/>
              <a:t>‹#›</a:t>
            </a:fld>
            <a:endParaRPr lang="en-GB" altLang="en-US" sz="1200">
              <a:solidFill>
                <a:schemeClr val="bg1"/>
              </a:solidFill>
            </a:endParaRPr>
          </a:p>
        </p:txBody>
      </p:sp>
    </p:spTree>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Franklin Gothic Medium" pitchFamily="34" charset="0"/>
        </a:defRPr>
      </a:lvl2pPr>
      <a:lvl3pPr algn="l" rtl="0" eaLnBrk="0" fontAlgn="base" hangingPunct="0">
        <a:spcBef>
          <a:spcPct val="0"/>
        </a:spcBef>
        <a:spcAft>
          <a:spcPct val="0"/>
        </a:spcAft>
        <a:defRPr sz="4600">
          <a:solidFill>
            <a:schemeClr val="tx2"/>
          </a:solidFill>
          <a:latin typeface="Franklin Gothic Medium" pitchFamily="34" charset="0"/>
        </a:defRPr>
      </a:lvl3pPr>
      <a:lvl4pPr algn="l" rtl="0" eaLnBrk="0" fontAlgn="base" hangingPunct="0">
        <a:spcBef>
          <a:spcPct val="0"/>
        </a:spcBef>
        <a:spcAft>
          <a:spcPct val="0"/>
        </a:spcAft>
        <a:defRPr sz="4600">
          <a:solidFill>
            <a:schemeClr val="tx2"/>
          </a:solidFill>
          <a:latin typeface="Franklin Gothic Medium" pitchFamily="34" charset="0"/>
        </a:defRPr>
      </a:lvl4pPr>
      <a:lvl5pPr algn="l" rtl="0" eaLnBrk="0" fontAlgn="base" hangingPunct="0">
        <a:spcBef>
          <a:spcPct val="0"/>
        </a:spcBef>
        <a:spcAft>
          <a:spcPct val="0"/>
        </a:spcAft>
        <a:defRPr sz="4600">
          <a:solidFill>
            <a:schemeClr val="tx2"/>
          </a:solidFill>
          <a:latin typeface="Franklin Gothic Medium" pitchFamily="34" charset="0"/>
        </a:defRPr>
      </a:lvl5pPr>
      <a:lvl6pPr marL="457200" algn="l" rtl="0" fontAlgn="base">
        <a:spcBef>
          <a:spcPct val="0"/>
        </a:spcBef>
        <a:spcAft>
          <a:spcPct val="0"/>
        </a:spcAft>
        <a:defRPr sz="4600">
          <a:solidFill>
            <a:schemeClr val="tx2"/>
          </a:solidFill>
          <a:latin typeface="Franklin Gothic Medium" pitchFamily="34" charset="0"/>
        </a:defRPr>
      </a:lvl6pPr>
      <a:lvl7pPr marL="914400" algn="l" rtl="0" fontAlgn="base">
        <a:spcBef>
          <a:spcPct val="0"/>
        </a:spcBef>
        <a:spcAft>
          <a:spcPct val="0"/>
        </a:spcAft>
        <a:defRPr sz="4600">
          <a:solidFill>
            <a:schemeClr val="tx2"/>
          </a:solidFill>
          <a:latin typeface="Franklin Gothic Medium" pitchFamily="34" charset="0"/>
        </a:defRPr>
      </a:lvl7pPr>
      <a:lvl8pPr marL="1371600" algn="l" rtl="0" fontAlgn="base">
        <a:spcBef>
          <a:spcPct val="0"/>
        </a:spcBef>
        <a:spcAft>
          <a:spcPct val="0"/>
        </a:spcAft>
        <a:defRPr sz="4600">
          <a:solidFill>
            <a:schemeClr val="tx2"/>
          </a:solidFill>
          <a:latin typeface="Franklin Gothic Medium" pitchFamily="34" charset="0"/>
        </a:defRPr>
      </a:lvl8pPr>
      <a:lvl9pPr marL="1828800" algn="l" rtl="0" fontAlgn="base">
        <a:spcBef>
          <a:spcPct val="0"/>
        </a:spcBef>
        <a:spcAft>
          <a:spcPct val="0"/>
        </a:spcAft>
        <a:defRPr sz="4600">
          <a:solidFill>
            <a:schemeClr val="tx2"/>
          </a:solidFill>
          <a:latin typeface="Franklin Gothic Medium" pitchFamily="34" charset="0"/>
        </a:defRPr>
      </a:lvl9pPr>
    </p:titleStyle>
    <p:bodyStyle>
      <a:lvl1pPr marL="342900" indent="-228600" algn="l" rtl="0" eaLnBrk="0" fontAlgn="base" hangingPunct="0">
        <a:spcBef>
          <a:spcPct val="20000"/>
        </a:spcBef>
        <a:spcAft>
          <a:spcPct val="0"/>
        </a:spcAft>
        <a:buClr>
          <a:schemeClr val="accent1"/>
        </a:buClr>
        <a:buFont typeface="Arial" panose="020B0604020202020204" pitchFamily="34" charset="0"/>
        <a:buChar char="•"/>
        <a:defRPr sz="24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panose="020B0604020202020204" pitchFamily="34"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47B1D8"/>
        </a:buClr>
        <a:buFont typeface="Arial" panose="020B0604020202020204" pitchFamily="34"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0D0E7"/>
        </a:buClr>
        <a:buFont typeface="Arial" panose="020B0604020202020204" pitchFamily="34"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FD791"/>
        </a:buClr>
        <a:buFont typeface="Arial" panose="020B0604020202020204" pitchFamily="34"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opcw-my.sharepoint.com/personal/haifeng_li_opcw_org/Documents/Documents/2020-2021/WFH2020-2021(work%20from%20home)/Optimisation%20of%20S2%20inspection%20project/2021-2022/OCPF%20Sched2%20Sched%203%20Guideline/Compilation%20for%20all%20regimes/Final%20package/ANNEX%201%20Appendix%204.pdf"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558885/OPCW_Inspection_Guidance__2016_.pdf" TargetMode="External"/><Relationship Id="rId2" Type="http://schemas.openxmlformats.org/officeDocument/2006/relationships/hyperlink" Target="https://www.cwc.gov/inspections_briefing_overview_text.html#topicFour"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F8F43-E556-4729-85FD-B067D13B2A51}"/>
              </a:ext>
            </a:extLst>
          </p:cNvPr>
          <p:cNvSpPr>
            <a:spLocks noGrp="1"/>
          </p:cNvSpPr>
          <p:nvPr>
            <p:ph type="ctrTitle"/>
          </p:nvPr>
        </p:nvSpPr>
        <p:spPr>
          <a:xfrm>
            <a:off x="2051050" y="2636838"/>
            <a:ext cx="6178550" cy="2593975"/>
          </a:xfrm>
        </p:spPr>
        <p:txBody>
          <a:bodyPr>
            <a:normAutofit/>
          </a:bodyPr>
          <a:lstStyle/>
          <a:p>
            <a:pPr eaLnBrk="1" fontAlgn="auto" hangingPunct="1">
              <a:spcAft>
                <a:spcPts val="0"/>
              </a:spcAft>
              <a:defRPr/>
            </a:pPr>
            <a:r>
              <a:rPr lang="en-US" sz="4800" dirty="0"/>
              <a:t>Pre-Inspection Briefing Guidelines</a:t>
            </a:r>
            <a:br>
              <a:rPr lang="en-US" sz="4800" dirty="0"/>
            </a:br>
            <a:r>
              <a:rPr lang="en-US" sz="4800" dirty="0"/>
              <a:t>Schedule 3 Regime</a:t>
            </a:r>
            <a:endParaRPr lang="en-GB"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 Detailed information about the chemicals produced at the plant site</a:t>
            </a:r>
            <a:endParaRPr lang="en-GB" dirty="0"/>
          </a:p>
        </p:txBody>
      </p:sp>
      <p:sp>
        <p:nvSpPr>
          <p:cNvPr id="3" name="Content Placeholder 2"/>
          <p:cNvSpPr>
            <a:spLocks noGrp="1"/>
          </p:cNvSpPr>
          <p:nvPr>
            <p:ph idx="1"/>
          </p:nvPr>
        </p:nvSpPr>
        <p:spPr>
          <a:xfrm>
            <a:off x="457200" y="1600200"/>
            <a:ext cx="8435280" cy="406104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300" dirty="0"/>
              <a:t>Types of organic chemicals produced (expressed in terms of PGC , Click </a:t>
            </a:r>
            <a:r>
              <a:rPr lang="en-GB" sz="2300" i="1" dirty="0">
                <a:solidFill>
                  <a:schemeClr val="tx2">
                    <a:lumMod val="60000"/>
                    <a:lumOff val="40000"/>
                  </a:schemeClr>
                </a:solidFill>
                <a:hlinkClick r:id="rId3">
                  <a:extLst>
                    <a:ext uri="{A12FA001-AC4F-418D-AE19-62706E023703}">
                      <ahyp:hlinkClr xmlns:ahyp="http://schemas.microsoft.com/office/drawing/2018/hyperlinkcolor" val="tx"/>
                    </a:ext>
                  </a:extLst>
                </a:hlinkClick>
              </a:rPr>
              <a:t>HERE</a:t>
            </a:r>
            <a:r>
              <a:rPr lang="en-GB" sz="2300" dirty="0"/>
              <a:t>) </a:t>
            </a:r>
          </a:p>
          <a:p>
            <a:r>
              <a:rPr lang="en-US" sz="2300" dirty="0"/>
              <a:t>List any Scheduled chemicals on the plant site even </a:t>
            </a:r>
            <a:r>
              <a:rPr lang="en-US" sz="2300" u="sng" dirty="0"/>
              <a:t>if below declaration threshold</a:t>
            </a:r>
          </a:p>
          <a:p>
            <a:r>
              <a:rPr lang="en-US" sz="2300" dirty="0"/>
              <a:t>Quantities related to declared/declarable activities (indicate any changes in relation to the declared data)</a:t>
            </a:r>
          </a:p>
          <a:p>
            <a:pPr lvl="1"/>
            <a:r>
              <a:rPr lang="en-US" sz="1900" dirty="0"/>
              <a:t>Aggregate amount of production: [expressed in terms of codes B21, B22, B23, B24, B25] </a:t>
            </a:r>
          </a:p>
          <a:p>
            <a:pPr lvl="1"/>
            <a:r>
              <a:rPr lang="en-US" sz="1900" dirty="0"/>
              <a:t>Purpose of production [expressed in terms of codes B11, B12, B13]</a:t>
            </a:r>
          </a:p>
          <a:p>
            <a:pPr lvl="1"/>
            <a:endParaRPr lang="en-US" sz="1900" dirty="0"/>
          </a:p>
          <a:p>
            <a:endParaRPr lang="en-GB" dirty="0"/>
          </a:p>
        </p:txBody>
      </p:sp>
    </p:spTree>
    <p:extLst>
      <p:ext uri="{BB962C8B-B14F-4D97-AF65-F5344CB8AC3E}">
        <p14:creationId xmlns:p14="http://schemas.microsoft.com/office/powerpoint/2010/main" val="732044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6FA274-2AB0-487A-A3F2-58709C7B2F5F}"/>
              </a:ext>
            </a:extLst>
          </p:cNvPr>
          <p:cNvSpPr>
            <a:spLocks noGrp="1"/>
          </p:cNvSpPr>
          <p:nvPr>
            <p:ph type="title"/>
          </p:nvPr>
        </p:nvSpPr>
        <p:spPr/>
        <p:txBody>
          <a:bodyPr>
            <a:normAutofit fontScale="90000"/>
          </a:bodyPr>
          <a:lstStyle/>
          <a:p>
            <a:pPr eaLnBrk="1" fontAlgn="auto" hangingPunct="1">
              <a:spcAft>
                <a:spcPts val="0"/>
              </a:spcAft>
              <a:defRPr/>
            </a:pPr>
            <a:r>
              <a:rPr lang="en-US" dirty="0"/>
              <a:t>G. Detailed information about the plants</a:t>
            </a:r>
            <a:endParaRPr lang="en-GB" dirty="0"/>
          </a:p>
        </p:txBody>
      </p:sp>
      <p:sp>
        <p:nvSpPr>
          <p:cNvPr id="25603" name="Content Placeholder 4">
            <a:extLst>
              <a:ext uri="{FF2B5EF4-FFF2-40B4-BE49-F238E27FC236}">
                <a16:creationId xmlns:a16="http://schemas.microsoft.com/office/drawing/2014/main" id="{EC68D591-E095-47AF-981F-AF02A4F40FE2}"/>
              </a:ext>
            </a:extLst>
          </p:cNvPr>
          <p:cNvSpPr>
            <a:spLocks noGrp="1"/>
          </p:cNvSpPr>
          <p:nvPr>
            <p:ph idx="1"/>
          </p:nvPr>
        </p:nvSpPr>
        <p:spPr>
          <a:xfrm>
            <a:off x="457200" y="1412875"/>
            <a:ext cx="8164513" cy="4060825"/>
          </a:xfrm>
        </p:spPr>
        <p:txBody>
          <a:bodyPr/>
          <a:lstStyle/>
          <a:p>
            <a:pPr eaLnBrk="1" hangingPunct="1"/>
            <a:r>
              <a:rPr lang="en-US" altLang="en-US" sz="2000" dirty="0"/>
              <a:t>Consider inclusion of the following for each </a:t>
            </a:r>
            <a:r>
              <a:rPr lang="en-US" altLang="en-US" sz="2000"/>
              <a:t>Sched3 plant:</a:t>
            </a:r>
            <a:endParaRPr lang="en-US" altLang="en-US" sz="2000" dirty="0"/>
          </a:p>
          <a:p>
            <a:pPr marL="639445" lvl="1" eaLnBrk="1" hangingPunct="1"/>
            <a:r>
              <a:rPr lang="en-US" altLang="en-US" sz="1800" dirty="0"/>
              <a:t>Chemical production quantities per plant (e.g., annual summary)</a:t>
            </a:r>
          </a:p>
          <a:p>
            <a:pPr marL="639445" lvl="1" eaLnBrk="1" hangingPunct="1"/>
            <a:r>
              <a:rPr lang="en-US" altLang="en-US" sz="1800" dirty="0"/>
              <a:t>Types of chemical reaction(s)</a:t>
            </a:r>
          </a:p>
          <a:p>
            <a:pPr marL="639445" lvl="1" eaLnBrk="1" hangingPunct="1"/>
            <a:r>
              <a:rPr lang="en-US" altLang="en-US" sz="1800" dirty="0"/>
              <a:t>Main process and downstream processes (e.g., filtration, distillation, centrifugation, etc.)</a:t>
            </a:r>
          </a:p>
          <a:p>
            <a:pPr marL="639445" lvl="1" eaLnBrk="1" hangingPunct="1"/>
            <a:r>
              <a:rPr lang="en-US" altLang="en-US" sz="1800" dirty="0"/>
              <a:t>Materials of construction (e.g., SS, CS, Hastelloy, etc.)</a:t>
            </a:r>
          </a:p>
          <a:p>
            <a:pPr marL="639445" lvl="1" eaLnBrk="1" hangingPunct="1"/>
            <a:r>
              <a:rPr lang="en-US" altLang="en-US" sz="1800" dirty="0"/>
              <a:t>Mode of operation: Batch/continuous</a:t>
            </a:r>
          </a:p>
          <a:p>
            <a:pPr marL="639445" lvl="1" eaLnBrk="1" hangingPunct="1"/>
            <a:r>
              <a:rPr lang="en-US" altLang="en-US" sz="1800" dirty="0"/>
              <a:t>Dedicated/multipurpose</a:t>
            </a:r>
          </a:p>
          <a:p>
            <a:pPr marL="639445" lvl="1" eaLnBrk="1" hangingPunct="1"/>
            <a:r>
              <a:rPr lang="en-US" altLang="en-US" sz="1800" dirty="0"/>
              <a:t>Type of control (e.g., manual, automatic, etc.)</a:t>
            </a:r>
          </a:p>
          <a:p>
            <a:pPr marL="639445" lvl="1" eaLnBrk="1" hangingPunct="1"/>
            <a:r>
              <a:rPr lang="en-US" altLang="en-US" sz="1800" dirty="0"/>
              <a:t>Associated infrastructure (e.g., tank farms, laboratories, etc.)</a:t>
            </a:r>
          </a:p>
          <a:p>
            <a:pPr marL="639445" lvl="1" eaLnBrk="1" hangingPunct="1"/>
            <a:r>
              <a:rPr lang="en-US" altLang="en-US" sz="1800" dirty="0"/>
              <a:t>Specific safety features (e.g., detectors, PPE)</a:t>
            </a:r>
          </a:p>
        </p:txBody>
      </p:sp>
    </p:spTree>
    <p:extLst>
      <p:ext uri="{BB962C8B-B14F-4D97-AF65-F5344CB8AC3E}">
        <p14:creationId xmlns:p14="http://schemas.microsoft.com/office/powerpoint/2010/main" val="764476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 Records to be reviewed</a:t>
            </a:r>
            <a:endParaRPr lang="en-GB" dirty="0"/>
          </a:p>
        </p:txBody>
      </p:sp>
      <p:sp>
        <p:nvSpPr>
          <p:cNvPr id="3" name="Content Placeholder 2"/>
          <p:cNvSpPr>
            <a:spLocks noGrp="1"/>
          </p:cNvSpPr>
          <p:nvPr>
            <p:ph idx="1"/>
          </p:nvPr>
        </p:nvSpPr>
        <p:spPr/>
        <p:txBody>
          <a:bodyPr/>
          <a:lstStyle/>
          <a:p>
            <a:r>
              <a:rPr lang="en-US" dirty="0"/>
              <a:t>The records review process is not part of the PIB and therefore these documents should not be included in the PIB material.</a:t>
            </a:r>
          </a:p>
          <a:p>
            <a:r>
              <a:rPr lang="en-US" dirty="0"/>
              <a:t>Highly recommended to have these documents ready at the beginning of the inspection, to optimize and expedite the inspection process. </a:t>
            </a:r>
            <a:endParaRPr lang="en-US" b="1" dirty="0"/>
          </a:p>
          <a:p>
            <a:r>
              <a:rPr lang="en-US" dirty="0"/>
              <a:t>The following is a non-exhaustive list of relevant records generally requested and accessed by the Inspection Team during the records review process</a:t>
            </a:r>
          </a:p>
          <a:p>
            <a:endParaRPr lang="en-US" dirty="0"/>
          </a:p>
          <a:p>
            <a:endParaRPr lang="en-US" dirty="0"/>
          </a:p>
          <a:p>
            <a:endParaRPr lang="en-GB" dirty="0"/>
          </a:p>
        </p:txBody>
      </p:sp>
    </p:spTree>
    <p:extLst>
      <p:ext uri="{BB962C8B-B14F-4D97-AF65-F5344CB8AC3E}">
        <p14:creationId xmlns:p14="http://schemas.microsoft.com/office/powerpoint/2010/main" val="3550470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List of relevant records</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552706019"/>
              </p:ext>
            </p:extLst>
          </p:nvPr>
        </p:nvGraphicFramePr>
        <p:xfrm>
          <a:off x="251520" y="1397000"/>
          <a:ext cx="8640960" cy="4394200"/>
        </p:xfrm>
        <a:graphic>
          <a:graphicData uri="http://schemas.openxmlformats.org/drawingml/2006/table">
            <a:tbl>
              <a:tblPr firstRow="1" bandRow="1">
                <a:tableStyleId>{5C22544A-7EE6-4342-B048-85BDC9FD1C3A}</a:tableStyleId>
              </a:tblPr>
              <a:tblGrid>
                <a:gridCol w="4431262">
                  <a:extLst>
                    <a:ext uri="{9D8B030D-6E8A-4147-A177-3AD203B41FA5}">
                      <a16:colId xmlns:a16="http://schemas.microsoft.com/office/drawing/2014/main" val="20000"/>
                    </a:ext>
                  </a:extLst>
                </a:gridCol>
                <a:gridCol w="4209698">
                  <a:extLst>
                    <a:ext uri="{9D8B030D-6E8A-4147-A177-3AD203B41FA5}">
                      <a16:colId xmlns:a16="http://schemas.microsoft.com/office/drawing/2014/main" val="20001"/>
                    </a:ext>
                  </a:extLst>
                </a:gridCol>
              </a:tblGrid>
              <a:tr h="370840">
                <a:tc>
                  <a:txBody>
                    <a:bodyPr/>
                    <a:lstStyle/>
                    <a:p>
                      <a:r>
                        <a:rPr lang="en-US" dirty="0"/>
                        <a:t>Record</a:t>
                      </a:r>
                      <a:r>
                        <a:rPr lang="en-US" baseline="0" dirty="0"/>
                        <a:t> Name</a:t>
                      </a:r>
                      <a:endParaRPr lang="en-GB" dirty="0"/>
                    </a:p>
                  </a:txBody>
                  <a:tcPr/>
                </a:tc>
                <a:tc>
                  <a:txBody>
                    <a:bodyPr/>
                    <a:lstStyle/>
                    <a:p>
                      <a:r>
                        <a:rPr lang="en-US" dirty="0"/>
                        <a:t>Purpose</a:t>
                      </a:r>
                      <a:endParaRPr lang="en-GB" dirty="0"/>
                    </a:p>
                  </a:txBody>
                  <a:tcPr/>
                </a:tc>
                <a:extLst>
                  <a:ext uri="{0D108BD9-81ED-4DB2-BD59-A6C34878D82A}">
                    <a16:rowId xmlns:a16="http://schemas.microsoft.com/office/drawing/2014/main" val="10000"/>
                  </a:ext>
                </a:extLst>
              </a:tr>
              <a:tr h="581040">
                <a:tc>
                  <a:txBody>
                    <a:bodyPr/>
                    <a:lstStyle/>
                    <a:p>
                      <a:r>
                        <a:rPr lang="en-GB" dirty="0"/>
                        <a:t>ISO or other certifications &amp; Business Registration documentation</a:t>
                      </a:r>
                    </a:p>
                  </a:txBody>
                  <a:tcPr/>
                </a:tc>
                <a:tc>
                  <a:txBody>
                    <a:bodyPr/>
                    <a:lstStyle/>
                    <a:p>
                      <a:r>
                        <a:rPr lang="en-US" dirty="0"/>
                        <a:t>To verify name, owner, and address of the plant site</a:t>
                      </a:r>
                      <a:endParaRPr lang="en-GB" dirty="0"/>
                    </a:p>
                  </a:txBody>
                  <a:tcPr/>
                </a:tc>
                <a:extLst>
                  <a:ext uri="{0D108BD9-81ED-4DB2-BD59-A6C34878D82A}">
                    <a16:rowId xmlns:a16="http://schemas.microsoft.com/office/drawing/2014/main" val="10001"/>
                  </a:ext>
                </a:extLst>
              </a:tr>
              <a:tr h="602744">
                <a:tc>
                  <a:txBody>
                    <a:bodyPr/>
                    <a:lstStyle/>
                    <a:p>
                      <a:r>
                        <a:rPr lang="en-US" dirty="0"/>
                        <a:t>Production records/SAP system &amp; methodology of record capturing </a:t>
                      </a:r>
                      <a:endParaRPr lang="en-GB" dirty="0"/>
                    </a:p>
                  </a:txBody>
                  <a:tcPr/>
                </a:tc>
                <a:tc>
                  <a:txBody>
                    <a:bodyPr/>
                    <a:lstStyle/>
                    <a:p>
                      <a:r>
                        <a:rPr lang="en-US" dirty="0"/>
                        <a:t>To</a:t>
                      </a:r>
                      <a:r>
                        <a:rPr lang="en-US" baseline="0" dirty="0"/>
                        <a:t> verify the aggregate amount of the declared Schedule 3 chemical(s)</a:t>
                      </a:r>
                      <a:endParaRPr lang="en-GB" dirty="0"/>
                    </a:p>
                  </a:txBody>
                  <a:tcPr/>
                </a:tc>
                <a:extLst>
                  <a:ext uri="{0D108BD9-81ED-4DB2-BD59-A6C34878D82A}">
                    <a16:rowId xmlns:a16="http://schemas.microsoft.com/office/drawing/2014/main" val="10002"/>
                  </a:ext>
                </a:extLst>
              </a:tr>
              <a:tr h="370840">
                <a:tc>
                  <a:txBody>
                    <a:bodyPr/>
                    <a:lstStyle/>
                    <a:p>
                      <a:r>
                        <a:rPr lang="en-US" dirty="0"/>
                        <a:t>Hard copy of production records such as batch log sheets, production orders</a:t>
                      </a:r>
                      <a:endParaRPr lang="en-GB" dirty="0"/>
                    </a:p>
                  </a:txBody>
                  <a:tcPr/>
                </a:tc>
                <a:tc>
                  <a:txBody>
                    <a:bodyPr/>
                    <a:lstStyle/>
                    <a:p>
                      <a:r>
                        <a:rPr lang="en-US" dirty="0"/>
                        <a:t>To verify the consistency of production data</a:t>
                      </a:r>
                      <a:endParaRPr lang="en-GB" dirty="0"/>
                    </a:p>
                  </a:txBody>
                  <a:tcPr/>
                </a:tc>
                <a:extLst>
                  <a:ext uri="{0D108BD9-81ED-4DB2-BD59-A6C34878D82A}">
                    <a16:rowId xmlns:a16="http://schemas.microsoft.com/office/drawing/2014/main" val="10003"/>
                  </a:ext>
                </a:extLst>
              </a:tr>
              <a:tr h="457200">
                <a:tc>
                  <a:txBody>
                    <a:bodyPr/>
                    <a:lstStyle/>
                    <a:p>
                      <a:r>
                        <a:rPr lang="en-US" dirty="0"/>
                        <a:t>Complete list of chemicals handled at</a:t>
                      </a:r>
                      <a:r>
                        <a:rPr lang="en-US" baseline="0" dirty="0"/>
                        <a:t> the plant</a:t>
                      </a:r>
                      <a:r>
                        <a:rPr lang="en-US" dirty="0"/>
                        <a:t> site </a:t>
                      </a:r>
                      <a:endParaRPr lang="en-GB" dirty="0"/>
                    </a:p>
                  </a:txBody>
                  <a:tcPr/>
                </a:tc>
                <a:tc>
                  <a:txBody>
                    <a:bodyPr/>
                    <a:lstStyle/>
                    <a:p>
                      <a:r>
                        <a:rPr lang="en-US" dirty="0"/>
                        <a:t>To verify the absence of Schedule 1 chemical(s) and  undeclared declarable Schedule </a:t>
                      </a:r>
                      <a:r>
                        <a:rPr lang="en-US" sz="1800" kern="1200" dirty="0">
                          <a:solidFill>
                            <a:schemeClr val="dk1"/>
                          </a:solidFill>
                          <a:latin typeface="+mn-lt"/>
                          <a:ea typeface="+mn-ea"/>
                          <a:cs typeface="+mn-cs"/>
                        </a:rPr>
                        <a:t>chemical(s); and the activities at the plant site</a:t>
                      </a:r>
                    </a:p>
                  </a:txBody>
                  <a:tcPr/>
                </a:tc>
                <a:extLst>
                  <a:ext uri="{0D108BD9-81ED-4DB2-BD59-A6C34878D82A}">
                    <a16:rowId xmlns:a16="http://schemas.microsoft.com/office/drawing/2014/main" val="10004"/>
                  </a:ext>
                </a:extLst>
              </a:tr>
              <a:tr h="457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Records of activities related to undeclared</a:t>
                      </a:r>
                      <a:r>
                        <a:rPr lang="en-US" baseline="0" dirty="0"/>
                        <a:t> </a:t>
                      </a:r>
                      <a:r>
                        <a:rPr lang="en-US" dirty="0"/>
                        <a:t>Schedule chemical present at the plant site (</a:t>
                      </a:r>
                      <a:r>
                        <a:rPr lang="en-US" b="1" dirty="0">
                          <a:solidFill>
                            <a:srgbClr val="FF0000"/>
                          </a:solidFill>
                        </a:rPr>
                        <a:t>if  any</a:t>
                      </a:r>
                      <a:r>
                        <a:rPr lang="en-US" dirty="0"/>
                        <a:t>)</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To</a:t>
                      </a:r>
                      <a:r>
                        <a:rPr lang="en-US" baseline="0" dirty="0"/>
                        <a:t> verify if the Scheduled chemical is below declaration threshold</a:t>
                      </a:r>
                      <a:endParaRPr lang="en-GB"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935035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List of relevant records</a:t>
            </a:r>
            <a:endParaRPr lang="en-GB" dirty="0"/>
          </a:p>
        </p:txBody>
      </p:sp>
      <p:graphicFrame>
        <p:nvGraphicFramePr>
          <p:cNvPr id="4" name="Table 3"/>
          <p:cNvGraphicFramePr>
            <a:graphicFrameLocks noGrp="1"/>
          </p:cNvGraphicFramePr>
          <p:nvPr/>
        </p:nvGraphicFramePr>
        <p:xfrm>
          <a:off x="251520" y="2242016"/>
          <a:ext cx="8640960" cy="3114040"/>
        </p:xfrm>
        <a:graphic>
          <a:graphicData uri="http://schemas.openxmlformats.org/drawingml/2006/table">
            <a:tbl>
              <a:tblPr firstRow="1" bandRow="1">
                <a:tableStyleId>{5C22544A-7EE6-4342-B048-85BDC9FD1C3A}</a:tableStyleId>
              </a:tblPr>
              <a:tblGrid>
                <a:gridCol w="4431262">
                  <a:extLst>
                    <a:ext uri="{9D8B030D-6E8A-4147-A177-3AD203B41FA5}">
                      <a16:colId xmlns:a16="http://schemas.microsoft.com/office/drawing/2014/main" val="20000"/>
                    </a:ext>
                  </a:extLst>
                </a:gridCol>
                <a:gridCol w="4209698">
                  <a:extLst>
                    <a:ext uri="{9D8B030D-6E8A-4147-A177-3AD203B41FA5}">
                      <a16:colId xmlns:a16="http://schemas.microsoft.com/office/drawing/2014/main" val="20001"/>
                    </a:ext>
                  </a:extLst>
                </a:gridCol>
              </a:tblGrid>
              <a:tr h="370840">
                <a:tc>
                  <a:txBody>
                    <a:bodyPr/>
                    <a:lstStyle/>
                    <a:p>
                      <a:r>
                        <a:rPr lang="en-US" dirty="0"/>
                        <a:t>Record</a:t>
                      </a:r>
                      <a:r>
                        <a:rPr lang="en-US" baseline="0" dirty="0"/>
                        <a:t> Name</a:t>
                      </a:r>
                      <a:endParaRPr lang="en-GB" dirty="0"/>
                    </a:p>
                  </a:txBody>
                  <a:tcPr/>
                </a:tc>
                <a:tc>
                  <a:txBody>
                    <a:bodyPr/>
                    <a:lstStyle/>
                    <a:p>
                      <a:r>
                        <a:rPr lang="en-US" dirty="0"/>
                        <a:t>Purpose</a:t>
                      </a:r>
                      <a:endParaRPr lang="en-GB" dirty="0"/>
                    </a:p>
                  </a:txBody>
                  <a:tcPr/>
                </a:tc>
                <a:extLst>
                  <a:ext uri="{0D108BD9-81ED-4DB2-BD59-A6C34878D82A}">
                    <a16:rowId xmlns:a16="http://schemas.microsoft.com/office/drawing/2014/main" val="10000"/>
                  </a:ext>
                </a:extLst>
              </a:tr>
              <a:tr h="370840">
                <a:tc>
                  <a:txBody>
                    <a:bodyPr/>
                    <a:lstStyle/>
                    <a:p>
                      <a:r>
                        <a:rPr lang="en-US" dirty="0"/>
                        <a:t>Technical data (e.g., SDS of the chemicals)</a:t>
                      </a:r>
                    </a:p>
                  </a:txBody>
                  <a:tcPr/>
                </a:tc>
                <a:tc>
                  <a:txBody>
                    <a:bodyPr/>
                    <a:lstStyle/>
                    <a:p>
                      <a:r>
                        <a:rPr lang="en-US" dirty="0"/>
                        <a:t>To verify whether</a:t>
                      </a:r>
                      <a:r>
                        <a:rPr lang="en-US" baseline="0" dirty="0"/>
                        <a:t> a chemical is a </a:t>
                      </a:r>
                      <a:r>
                        <a:rPr lang="en-US" dirty="0"/>
                        <a:t>DOC or</a:t>
                      </a:r>
                      <a:r>
                        <a:rPr lang="en-US" baseline="0" dirty="0"/>
                        <a:t> PSF or the composition of a mixture</a:t>
                      </a:r>
                      <a:endParaRPr lang="en-GB" dirty="0"/>
                    </a:p>
                  </a:txBody>
                  <a:tcPr/>
                </a:tc>
                <a:extLst>
                  <a:ext uri="{0D108BD9-81ED-4DB2-BD59-A6C34878D82A}">
                    <a16:rowId xmlns:a16="http://schemas.microsoft.com/office/drawing/2014/main" val="10001"/>
                  </a:ext>
                </a:extLst>
              </a:tr>
              <a:tr h="602744">
                <a:tc>
                  <a:txBody>
                    <a:bodyPr/>
                    <a:lstStyle/>
                    <a:p>
                      <a:r>
                        <a:rPr lang="en-GB" dirty="0"/>
                        <a:t>Basic chemistry involved</a:t>
                      </a:r>
                    </a:p>
                  </a:txBody>
                  <a:tcPr/>
                </a:tc>
                <a:tc>
                  <a:txBody>
                    <a:bodyPr/>
                    <a:lstStyle/>
                    <a:p>
                      <a:r>
                        <a:rPr lang="en-US" sz="1800" b="0" i="0" kern="1200" dirty="0">
                          <a:solidFill>
                            <a:schemeClr val="dk1"/>
                          </a:solidFill>
                          <a:effectLst/>
                          <a:latin typeface="+mn-lt"/>
                          <a:ea typeface="+mn-ea"/>
                          <a:cs typeface="+mn-cs"/>
                        </a:rPr>
                        <a:t>In rare cases to verify the potential production of unavoidable scheduled chemical as by products or given the presence of schedule chemical to justify its presence​</a:t>
                      </a:r>
                      <a:endParaRPr lang="en-GB" b="1" dirty="0">
                        <a:solidFill>
                          <a:srgbClr val="FF0000"/>
                        </a:solidFill>
                      </a:endParaRPr>
                    </a:p>
                  </a:txBody>
                  <a:tcPr/>
                </a:tc>
                <a:extLst>
                  <a:ext uri="{0D108BD9-81ED-4DB2-BD59-A6C34878D82A}">
                    <a16:rowId xmlns:a16="http://schemas.microsoft.com/office/drawing/2014/main" val="10002"/>
                  </a:ext>
                </a:extLst>
              </a:tr>
              <a:tr h="370840">
                <a:tc>
                  <a:txBody>
                    <a:bodyPr/>
                    <a:lstStyle/>
                    <a:p>
                      <a:r>
                        <a:rPr lang="en-GB" dirty="0"/>
                        <a:t>Waste analysis/emission analysis</a:t>
                      </a:r>
                    </a:p>
                  </a:txBody>
                  <a:tcPr/>
                </a:tc>
                <a:tc>
                  <a:txBody>
                    <a:bodyPr/>
                    <a:lstStyle/>
                    <a:p>
                      <a:r>
                        <a:rPr lang="en-US" sz="1800" b="0" i="0" kern="1200" dirty="0">
                          <a:solidFill>
                            <a:schemeClr val="dk1"/>
                          </a:solidFill>
                          <a:effectLst/>
                          <a:latin typeface="+mn-lt"/>
                          <a:ea typeface="+mn-ea"/>
                          <a:cs typeface="+mn-cs"/>
                        </a:rPr>
                        <a:t>To verify absence of any undeclared Scheduled chemicals​</a:t>
                      </a:r>
                      <a:endParaRPr lang="en-GB" dirty="0"/>
                    </a:p>
                  </a:txBody>
                  <a:tcPr/>
                </a:tc>
                <a:extLst>
                  <a:ext uri="{0D108BD9-81ED-4DB2-BD59-A6C34878D82A}">
                    <a16:rowId xmlns:a16="http://schemas.microsoft.com/office/drawing/2014/main" val="10003"/>
                  </a:ext>
                </a:extLst>
              </a:tr>
            </a:tbl>
          </a:graphicData>
        </a:graphic>
      </p:graphicFrame>
      <p:sp>
        <p:nvSpPr>
          <p:cNvPr id="3" name="TextBox 2"/>
          <p:cNvSpPr txBox="1"/>
          <p:nvPr/>
        </p:nvSpPr>
        <p:spPr>
          <a:xfrm>
            <a:off x="251520" y="1340768"/>
            <a:ext cx="9361040" cy="830997"/>
          </a:xfrm>
          <a:prstGeom prst="rect">
            <a:avLst/>
          </a:prstGeom>
          <a:noFill/>
        </p:spPr>
        <p:txBody>
          <a:bodyPr wrap="square" rtlCol="0">
            <a:spAutoFit/>
          </a:bodyPr>
          <a:lstStyle/>
          <a:p>
            <a:pPr marL="285750" indent="-285750">
              <a:buFont typeface="Arial" panose="020B0604020202020204" pitchFamily="34" charset="0"/>
              <a:buChar char="•"/>
            </a:pPr>
            <a:r>
              <a:rPr lang="en-US" sz="2400" dirty="0"/>
              <a:t>Other records that the Inspection Team might be requested for clarification purposes are as follows:</a:t>
            </a:r>
            <a:endParaRPr lang="en-GB" sz="2400" dirty="0"/>
          </a:p>
        </p:txBody>
      </p:sp>
    </p:spTree>
    <p:extLst>
      <p:ext uri="{BB962C8B-B14F-4D97-AF65-F5344CB8AC3E}">
        <p14:creationId xmlns:p14="http://schemas.microsoft.com/office/powerpoint/2010/main" val="713647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List of acronyms</a:t>
            </a:r>
            <a:endParaRPr lang="en-GB" dirty="0"/>
          </a:p>
        </p:txBody>
      </p:sp>
      <p:graphicFrame>
        <p:nvGraphicFramePr>
          <p:cNvPr id="3" name="Table 2">
            <a:extLst>
              <a:ext uri="{FF2B5EF4-FFF2-40B4-BE49-F238E27FC236}">
                <a16:creationId xmlns:a16="http://schemas.microsoft.com/office/drawing/2014/main" id="{701AB899-A39E-4F32-9521-B8DD70D18C6D}"/>
              </a:ext>
            </a:extLst>
          </p:cNvPr>
          <p:cNvGraphicFramePr>
            <a:graphicFrameLocks noGrp="1"/>
          </p:cNvGraphicFramePr>
          <p:nvPr/>
        </p:nvGraphicFramePr>
        <p:xfrm>
          <a:off x="1115616" y="1196752"/>
          <a:ext cx="6336704" cy="4536503"/>
        </p:xfrm>
        <a:graphic>
          <a:graphicData uri="http://schemas.openxmlformats.org/drawingml/2006/table">
            <a:tbl>
              <a:tblPr firstRow="1" bandRow="1">
                <a:tableStyleId>{5C22544A-7EE6-4342-B048-85BDC9FD1C3A}</a:tableStyleId>
              </a:tblPr>
              <a:tblGrid>
                <a:gridCol w="1020168">
                  <a:extLst>
                    <a:ext uri="{9D8B030D-6E8A-4147-A177-3AD203B41FA5}">
                      <a16:colId xmlns:a16="http://schemas.microsoft.com/office/drawing/2014/main" val="2284984933"/>
                    </a:ext>
                  </a:extLst>
                </a:gridCol>
                <a:gridCol w="5316536">
                  <a:extLst>
                    <a:ext uri="{9D8B030D-6E8A-4147-A177-3AD203B41FA5}">
                      <a16:colId xmlns:a16="http://schemas.microsoft.com/office/drawing/2014/main" val="3437285458"/>
                    </a:ext>
                  </a:extLst>
                </a:gridCol>
              </a:tblGrid>
              <a:tr h="300969">
                <a:tc>
                  <a:txBody>
                    <a:bodyPr/>
                    <a:lstStyle/>
                    <a:p>
                      <a:pPr>
                        <a:lnSpc>
                          <a:spcPct val="107000"/>
                        </a:lnSpc>
                        <a:spcAft>
                          <a:spcPts val="800"/>
                        </a:spcAft>
                      </a:pPr>
                      <a:r>
                        <a:rPr lang="en-US" sz="1100" dirty="0">
                          <a:effectLst/>
                        </a:rPr>
                        <a:t>Acronym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Definition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002290264"/>
                  </a:ext>
                </a:extLst>
              </a:tr>
              <a:tr h="300969">
                <a:tc>
                  <a:txBody>
                    <a:bodyPr/>
                    <a:lstStyle/>
                    <a:p>
                      <a:pPr>
                        <a:lnSpc>
                          <a:spcPct val="107000"/>
                        </a:lnSpc>
                        <a:spcAft>
                          <a:spcPts val="800"/>
                        </a:spcAft>
                      </a:pPr>
                      <a:r>
                        <a:rPr lang="en-US" sz="1100">
                          <a:effectLst/>
                        </a:rPr>
                        <a:t>CWC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Chemical Weapon Convention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061532780"/>
                  </a:ext>
                </a:extLst>
              </a:tr>
              <a:tr h="300969">
                <a:tc>
                  <a:txBody>
                    <a:bodyPr/>
                    <a:lstStyle/>
                    <a:p>
                      <a:pPr>
                        <a:lnSpc>
                          <a:spcPct val="107000"/>
                        </a:lnSpc>
                        <a:spcAft>
                          <a:spcPts val="800"/>
                        </a:spcAft>
                      </a:pPr>
                      <a:r>
                        <a:rPr lang="en-US" sz="1100">
                          <a:effectLst/>
                        </a:rPr>
                        <a:t>DOC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Discrete Organic Chemicals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93063385"/>
                  </a:ext>
                </a:extLst>
              </a:tr>
              <a:tr h="300969">
                <a:tc>
                  <a:txBody>
                    <a:bodyPr/>
                    <a:lstStyle/>
                    <a:p>
                      <a:pPr>
                        <a:lnSpc>
                          <a:spcPct val="107000"/>
                        </a:lnSpc>
                        <a:spcAft>
                          <a:spcPts val="800"/>
                        </a:spcAft>
                      </a:pPr>
                      <a:r>
                        <a:rPr lang="en-US" sz="1100">
                          <a:effectLst/>
                        </a:rPr>
                        <a:t>ISP</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Inspected State Party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580395961"/>
                  </a:ext>
                </a:extLst>
              </a:tr>
              <a:tr h="300969">
                <a:tc>
                  <a:txBody>
                    <a:bodyPr/>
                    <a:lstStyle/>
                    <a:p>
                      <a:pPr>
                        <a:lnSpc>
                          <a:spcPct val="107000"/>
                        </a:lnSpc>
                        <a:spcAft>
                          <a:spcPts val="800"/>
                        </a:spcAft>
                      </a:pPr>
                      <a:r>
                        <a:rPr lang="en-US" sz="1100">
                          <a:effectLst/>
                        </a:rPr>
                        <a:t>PIB</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Pre-Inspection Briefing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18820580"/>
                  </a:ext>
                </a:extLst>
              </a:tr>
              <a:tr h="300969">
                <a:tc>
                  <a:txBody>
                    <a:bodyPr/>
                    <a:lstStyle/>
                    <a:p>
                      <a:pPr>
                        <a:lnSpc>
                          <a:spcPct val="107000"/>
                        </a:lnSpc>
                        <a:spcAft>
                          <a:spcPts val="800"/>
                        </a:spcAft>
                      </a:pPr>
                      <a:r>
                        <a:rPr lang="en-US" sz="1100">
                          <a:effectLst/>
                        </a:rPr>
                        <a:t>PPE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Personal Protection Equipment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83825496"/>
                  </a:ext>
                </a:extLst>
              </a:tr>
              <a:tr h="623906">
                <a:tc>
                  <a:txBody>
                    <a:bodyPr/>
                    <a:lstStyle/>
                    <a:p>
                      <a:pPr>
                        <a:lnSpc>
                          <a:spcPct val="107000"/>
                        </a:lnSpc>
                        <a:spcAft>
                          <a:spcPts val="800"/>
                        </a:spcAft>
                      </a:pPr>
                      <a:r>
                        <a:rPr lang="en-US" sz="1100">
                          <a:effectLst/>
                        </a:rPr>
                        <a:t>PSF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An unscheduled discrete organic chemical containing the elements </a:t>
                      </a:r>
                      <a:endParaRPr lang="en-GB" sz="1100">
                        <a:effectLst/>
                      </a:endParaRPr>
                    </a:p>
                    <a:p>
                      <a:pPr>
                        <a:lnSpc>
                          <a:spcPct val="107000"/>
                        </a:lnSpc>
                        <a:spcAft>
                          <a:spcPts val="800"/>
                        </a:spcAft>
                      </a:pPr>
                      <a:r>
                        <a:rPr lang="en-US" sz="1100">
                          <a:effectLst/>
                        </a:rPr>
                        <a:t>phosphorus sulfur or fluorine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335677234"/>
                  </a:ext>
                </a:extLst>
              </a:tr>
              <a:tr h="300969">
                <a:tc>
                  <a:txBody>
                    <a:bodyPr/>
                    <a:lstStyle/>
                    <a:p>
                      <a:pPr>
                        <a:lnSpc>
                          <a:spcPct val="107000"/>
                        </a:lnSpc>
                        <a:spcAft>
                          <a:spcPts val="800"/>
                        </a:spcAft>
                      </a:pPr>
                      <a:r>
                        <a:rPr lang="en-US" sz="1100">
                          <a:effectLst/>
                        </a:rPr>
                        <a:t>VA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Verification Annex</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593287478"/>
                  </a:ext>
                </a:extLst>
              </a:tr>
              <a:tr h="300969">
                <a:tc>
                  <a:txBody>
                    <a:bodyPr/>
                    <a:lstStyle/>
                    <a:p>
                      <a:pPr>
                        <a:lnSpc>
                          <a:spcPct val="107000"/>
                        </a:lnSpc>
                        <a:spcAft>
                          <a:spcPts val="800"/>
                        </a:spcAft>
                      </a:pPr>
                      <a:r>
                        <a:rPr lang="en-US" sz="1100">
                          <a:effectLst/>
                        </a:rPr>
                        <a:t>POE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Point of Entry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51605904"/>
                  </a:ext>
                </a:extLst>
              </a:tr>
              <a:tr h="300969">
                <a:tc>
                  <a:txBody>
                    <a:bodyPr/>
                    <a:lstStyle/>
                    <a:p>
                      <a:pPr>
                        <a:lnSpc>
                          <a:spcPct val="107000"/>
                        </a:lnSpc>
                        <a:spcAft>
                          <a:spcPts val="800"/>
                        </a:spcAft>
                      </a:pPr>
                      <a:r>
                        <a:rPr lang="en-US" sz="1100">
                          <a:effectLst/>
                        </a:rPr>
                        <a:t>CS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Carbon Steel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627464144"/>
                  </a:ext>
                </a:extLst>
              </a:tr>
              <a:tr h="300969">
                <a:tc>
                  <a:txBody>
                    <a:bodyPr/>
                    <a:lstStyle/>
                    <a:p>
                      <a:pPr>
                        <a:lnSpc>
                          <a:spcPct val="107000"/>
                        </a:lnSpc>
                        <a:spcAft>
                          <a:spcPts val="800"/>
                        </a:spcAft>
                      </a:pPr>
                      <a:r>
                        <a:rPr lang="en-US" sz="1100">
                          <a:effectLst/>
                        </a:rPr>
                        <a:t>SS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Stainless Steel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099798925"/>
                  </a:ext>
                </a:extLst>
              </a:tr>
              <a:tr h="300969">
                <a:tc>
                  <a:txBody>
                    <a:bodyPr/>
                    <a:lstStyle/>
                    <a:p>
                      <a:pPr>
                        <a:lnSpc>
                          <a:spcPct val="107000"/>
                        </a:lnSpc>
                        <a:spcAft>
                          <a:spcPts val="800"/>
                        </a:spcAft>
                      </a:pPr>
                      <a:r>
                        <a:rPr lang="en-US" sz="1100">
                          <a:effectLst/>
                        </a:rPr>
                        <a:t>OCPF</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Other Chemicals Production Facility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526805482"/>
                  </a:ext>
                </a:extLst>
              </a:tr>
              <a:tr h="300969">
                <a:tc>
                  <a:txBody>
                    <a:bodyPr/>
                    <a:lstStyle/>
                    <a:p>
                      <a:pPr>
                        <a:lnSpc>
                          <a:spcPct val="107000"/>
                        </a:lnSpc>
                        <a:spcAft>
                          <a:spcPts val="800"/>
                        </a:spcAft>
                      </a:pPr>
                      <a:r>
                        <a:rPr lang="en-US" sz="1100">
                          <a:effectLst/>
                        </a:rPr>
                        <a:t>SDS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a:effectLst/>
                        </a:rPr>
                        <a:t>Safety Data Sheet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682994895"/>
                  </a:ext>
                </a:extLst>
              </a:tr>
              <a:tr h="300969">
                <a:tc>
                  <a:txBody>
                    <a:bodyPr/>
                    <a:lstStyle/>
                    <a:p>
                      <a:pPr>
                        <a:lnSpc>
                          <a:spcPct val="107000"/>
                        </a:lnSpc>
                        <a:spcAft>
                          <a:spcPts val="800"/>
                        </a:spcAft>
                      </a:pPr>
                      <a:r>
                        <a:rPr lang="en-US" sz="1100">
                          <a:effectLst/>
                        </a:rPr>
                        <a:t>PGC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US" sz="1100" dirty="0">
                          <a:effectLst/>
                        </a:rPr>
                        <a:t>Product Group Code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851293026"/>
                  </a:ext>
                </a:extLst>
              </a:tr>
            </a:tbl>
          </a:graphicData>
        </a:graphic>
      </p:graphicFrame>
    </p:spTree>
    <p:extLst>
      <p:ext uri="{BB962C8B-B14F-4D97-AF65-F5344CB8AC3E}">
        <p14:creationId xmlns:p14="http://schemas.microsoft.com/office/powerpoint/2010/main" val="2355941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endParaRPr lang="en-GB" dirty="0"/>
          </a:p>
        </p:txBody>
      </p:sp>
      <p:sp>
        <p:nvSpPr>
          <p:cNvPr id="3" name="Content Placeholder 2"/>
          <p:cNvSpPr>
            <a:spLocks noGrp="1"/>
          </p:cNvSpPr>
          <p:nvPr>
            <p:ph idx="1"/>
          </p:nvPr>
        </p:nvSpPr>
        <p:spPr/>
        <p:txBody>
          <a:bodyPr/>
          <a:lstStyle/>
          <a:p>
            <a:r>
              <a:rPr lang="en-US" dirty="0"/>
              <a:t>Please refer to the links below for further examples and guidance on how to prepare a PIB</a:t>
            </a:r>
          </a:p>
          <a:p>
            <a:endParaRPr lang="en-US" dirty="0"/>
          </a:p>
          <a:p>
            <a:r>
              <a:rPr lang="en-US" dirty="0"/>
              <a:t>USA National Authority</a:t>
            </a:r>
          </a:p>
          <a:p>
            <a:pPr marL="114300" indent="0">
              <a:buNone/>
            </a:pPr>
            <a:r>
              <a:rPr lang="en-GB" sz="1800" u="sng" dirty="0">
                <a:hlinkClick r:id="rId2"/>
              </a:rPr>
              <a:t>https://www.cwc.gov/inspections_briefing_overview_text.html#topicFour</a:t>
            </a:r>
            <a:endParaRPr lang="en-GB" sz="1800" u="sng" dirty="0"/>
          </a:p>
          <a:p>
            <a:pPr marL="114300" indent="0">
              <a:buNone/>
            </a:pPr>
            <a:endParaRPr lang="en-US" u="sng" dirty="0"/>
          </a:p>
          <a:p>
            <a:r>
              <a:rPr lang="en-US" dirty="0"/>
              <a:t>UK National Authority</a:t>
            </a:r>
          </a:p>
          <a:p>
            <a:pPr marL="114300" indent="0">
              <a:buNone/>
            </a:pPr>
            <a:r>
              <a:rPr lang="en-US" sz="1800" u="sng" dirty="0">
                <a:hlinkClick r:id="rId3"/>
              </a:rPr>
              <a:t>https://assets.publishing.service.gov.uk/government/uploads/system/uploads/attachment_data/file/558885/OPCW_Inspection_Guidance__2016_.pdf</a:t>
            </a:r>
            <a:endParaRPr lang="en-US" sz="1800" u="sng" dirty="0"/>
          </a:p>
          <a:p>
            <a:pPr marL="114300" indent="0">
              <a:buNone/>
            </a:pPr>
            <a:endParaRPr lang="en-GB" dirty="0"/>
          </a:p>
          <a:p>
            <a:pPr marL="114300" indent="0">
              <a:buNone/>
            </a:pPr>
            <a:endParaRPr lang="en-GB" dirty="0"/>
          </a:p>
        </p:txBody>
      </p:sp>
    </p:spTree>
    <p:extLst>
      <p:ext uri="{BB962C8B-B14F-4D97-AF65-F5344CB8AC3E}">
        <p14:creationId xmlns:p14="http://schemas.microsoft.com/office/powerpoint/2010/main" val="272943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2371CE-F6D2-4429-A43D-73490B160646}"/>
              </a:ext>
            </a:extLst>
          </p:cNvPr>
          <p:cNvSpPr>
            <a:spLocks noGrp="1"/>
          </p:cNvSpPr>
          <p:nvPr>
            <p:ph type="title"/>
          </p:nvPr>
        </p:nvSpPr>
        <p:spPr/>
        <p:txBody>
          <a:bodyPr/>
          <a:lstStyle/>
          <a:p>
            <a:pPr eaLnBrk="1" fontAlgn="auto" hangingPunct="1">
              <a:spcAft>
                <a:spcPts val="0"/>
              </a:spcAft>
              <a:defRPr/>
            </a:pPr>
            <a:r>
              <a:rPr lang="en-GB" dirty="0"/>
              <a:t>Initial Disclosure</a:t>
            </a:r>
          </a:p>
        </p:txBody>
      </p:sp>
      <p:sp>
        <p:nvSpPr>
          <p:cNvPr id="10243" name="Content Placeholder 4">
            <a:extLst>
              <a:ext uri="{FF2B5EF4-FFF2-40B4-BE49-F238E27FC236}">
                <a16:creationId xmlns:a16="http://schemas.microsoft.com/office/drawing/2014/main" id="{A1AEE75F-AD17-4BE9-9222-8F81C6C8685C}"/>
              </a:ext>
            </a:extLst>
          </p:cNvPr>
          <p:cNvSpPr>
            <a:spLocks noGrp="1"/>
          </p:cNvSpPr>
          <p:nvPr>
            <p:ph idx="1"/>
          </p:nvPr>
        </p:nvSpPr>
        <p:spPr>
          <a:xfrm>
            <a:off x="426745" y="1196752"/>
            <a:ext cx="8164512" cy="4060825"/>
          </a:xfrm>
        </p:spPr>
        <p:txBody>
          <a:bodyPr/>
          <a:lstStyle/>
          <a:p>
            <a:pPr>
              <a:defRPr/>
            </a:pPr>
            <a:endParaRPr lang="en-US" dirty="0"/>
          </a:p>
          <a:p>
            <a:pPr marL="342900" marR="0" lvl="0" indent="-2286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defRPr/>
            </a:pPr>
            <a:r>
              <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The Pre-Inspection Briefing (PIB) is the first official activity at the inspected plant site, in a Chemical Weapons Convention (CWC) inspection. Therefore, it is critical that a cooperative atmosphere is created.</a:t>
            </a:r>
          </a:p>
          <a:p>
            <a:pPr marL="342900" marR="0" lvl="0" indent="-2286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defRPr/>
            </a:pPr>
            <a:r>
              <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This PIB guideline is intended for use by industrial facilities subject to Article VI inspections under the CWC. It serves the Inspected State Party  to prepare a thorough, relevant and accurate technical briefing about the facility. That information provided is instrumental to develop inspection plans, helping the Inspection Team fulfil the aims of the inspection mandate in an efficient and timely manner. </a:t>
            </a:r>
          </a:p>
          <a:p>
            <a:pPr marL="342900" marR="0" lvl="0" indent="-2286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defRPr/>
            </a:pPr>
            <a:r>
              <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The guideline lays out basic requirements in PIB, including operational activities, safety measures, logistics, confidentiality, administration, and other site-specific information, among others.</a:t>
            </a:r>
          </a:p>
          <a:p>
            <a:pPr>
              <a:defRPr/>
            </a:pP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requirement</a:t>
            </a:r>
            <a:endParaRPr lang="en-GB" dirty="0"/>
          </a:p>
        </p:txBody>
      </p:sp>
      <p:sp>
        <p:nvSpPr>
          <p:cNvPr id="3" name="Content Placeholder 2"/>
          <p:cNvSpPr>
            <a:spLocks noGrp="1"/>
          </p:cNvSpPr>
          <p:nvPr>
            <p:ph idx="1"/>
          </p:nvPr>
        </p:nvSpPr>
        <p:spPr>
          <a:xfrm>
            <a:off x="448227" y="1124744"/>
            <a:ext cx="8164996" cy="4061048"/>
          </a:xfrm>
        </p:spPr>
        <p:txBody>
          <a:bodyPr/>
          <a:lstStyle/>
          <a:p>
            <a:pPr marL="114300" indent="0">
              <a:buNone/>
            </a:pPr>
            <a:endParaRPr lang="en-US" dirty="0"/>
          </a:p>
          <a:p>
            <a:pPr marL="342900" marR="0" lvl="0" indent="-3429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tab pos="457200" algn="l"/>
              </a:tabLst>
              <a:defRPr/>
            </a:pPr>
            <a:r>
              <a:rPr kumimoji="0" lang="en-US"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This guideline is recommended to the Inspected State Party as reference only </a:t>
            </a:r>
            <a:endPar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tab pos="457200" algn="l"/>
              </a:tabLst>
              <a:defRPr/>
            </a:pPr>
            <a:r>
              <a:rPr kumimoji="0" lang="en-US"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The PIB should be provided by facility representatives and conducted no more than 3 hours in length (as per CWC, VA, Part II, paragraph 37)</a:t>
            </a:r>
            <a:endPar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tab pos="457200" algn="l"/>
              </a:tabLst>
              <a:defRPr/>
            </a:pPr>
            <a:r>
              <a:rPr lang="en-US" sz="1800">
                <a:effectLst/>
                <a:latin typeface="Calibri" panose="020F0502020204030204" pitchFamily="34" charset="0"/>
                <a:ea typeface="Calibri" panose="020F0502020204030204" pitchFamily="34" charset="0"/>
                <a:cs typeface="Times New Roman" panose="02020603050405020304" pitchFamily="18" charset="0"/>
              </a:rPr>
              <a:t>The PIB presentation can be provided in various forms (e.g., PPT, projection, hardcopy). </a:t>
            </a:r>
            <a:r>
              <a:rPr kumimoji="0" lang="en-US" sz="1800" b="0" i="0" u="none" strike="noStrike" kern="1200" cap="none" spc="0" normalizeH="0" baseline="0" noProof="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Hand-outs </a:t>
            </a:r>
            <a:r>
              <a:rPr kumimoji="0" lang="en-US"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of the material presented during the PIB are recommended to be provided to the Inspection Team prior to the PIB.</a:t>
            </a:r>
            <a:endPar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tab pos="457200" algn="l"/>
              </a:tabLst>
              <a:defRPr/>
            </a:pPr>
            <a:r>
              <a:rPr kumimoji="0" lang="en-US"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Any site and/or process diagrams could be handed as a separate print-out document from the PIB. This would provide the plant site and the host team better control over such documents during inspection activities.</a:t>
            </a:r>
            <a:endParaRPr kumimoji="0" lang="en-GB"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0" fontAlgn="base" latinLnBrk="0" hangingPunct="0">
              <a:lnSpc>
                <a:spcPct val="107000"/>
              </a:lnSpc>
              <a:spcBef>
                <a:spcPct val="20000"/>
              </a:spcBef>
              <a:spcAft>
                <a:spcPts val="800"/>
              </a:spcAft>
              <a:buClr>
                <a:srgbClr val="0E4C86"/>
              </a:buClr>
              <a:buSzTx/>
              <a:buFont typeface="Arial" panose="020B0604020202020204" pitchFamily="34" charset="0"/>
              <a:buChar char="•"/>
              <a:tabLst>
                <a:tab pos="457200" algn="l"/>
              </a:tabLst>
              <a:defRPr/>
            </a:pPr>
            <a:r>
              <a:rPr kumimoji="0" lang="en-US" sz="1800" b="0" i="0" u="none" strike="noStrike" kern="1200" cap="none" spc="0" normalizeH="0" baseline="0" noProof="0" dirty="0">
                <a:ln>
                  <a:noFill/>
                </a:ln>
                <a:solidFill>
                  <a:srgbClr val="0F1B23"/>
                </a:solidFill>
                <a:effectLst/>
                <a:uLnTx/>
                <a:uFillTx/>
                <a:latin typeface="Calibri" panose="020F0502020204030204" pitchFamily="34" charset="0"/>
                <a:ea typeface="Calibri" panose="020F0502020204030204" pitchFamily="34" charset="0"/>
                <a:cs typeface="Times New Roman" panose="02020603050405020304" pitchFamily="18" charset="0"/>
              </a:rPr>
              <a:t>The Inspection Team will return all the PIB material  at the end of the inspection</a:t>
            </a:r>
            <a:endParaRPr kumimoji="0" lang="en-GB" sz="2400" b="0" i="0" u="none" strike="noStrike" kern="1200" cap="none" spc="0" normalizeH="0" baseline="0" noProof="0" dirty="0">
              <a:ln>
                <a:noFill/>
              </a:ln>
              <a:solidFill>
                <a:srgbClr val="0F1B23"/>
              </a:solidFill>
              <a:effectLst/>
              <a:uLnTx/>
              <a:uFillTx/>
              <a:latin typeface="Franklin Gothic Book"/>
              <a:ea typeface="+mn-ea"/>
              <a:cs typeface="+mn-cs"/>
            </a:endParaRPr>
          </a:p>
          <a:p>
            <a:endParaRPr lang="en-GB" dirty="0"/>
          </a:p>
        </p:txBody>
      </p:sp>
    </p:spTree>
    <p:extLst>
      <p:ext uri="{BB962C8B-B14F-4D97-AF65-F5344CB8AC3E}">
        <p14:creationId xmlns:p14="http://schemas.microsoft.com/office/powerpoint/2010/main" val="3902212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DFE7A9-8458-468A-A4CD-86418E477BAE}"/>
              </a:ext>
            </a:extLst>
          </p:cNvPr>
          <p:cNvSpPr>
            <a:spLocks noGrp="1"/>
          </p:cNvSpPr>
          <p:nvPr>
            <p:ph type="title"/>
          </p:nvPr>
        </p:nvSpPr>
        <p:spPr/>
        <p:txBody>
          <a:bodyPr/>
          <a:lstStyle/>
          <a:p>
            <a:pPr eaLnBrk="1" fontAlgn="auto" hangingPunct="1">
              <a:spcAft>
                <a:spcPts val="0"/>
              </a:spcAft>
              <a:defRPr/>
            </a:pPr>
            <a:r>
              <a:rPr lang="en-GB" dirty="0"/>
              <a:t>A. Introductions </a:t>
            </a:r>
            <a:r>
              <a:rPr lang="en-GB"/>
              <a:t>of participants</a:t>
            </a:r>
            <a:endParaRPr lang="en-GB" dirty="0"/>
          </a:p>
        </p:txBody>
      </p:sp>
      <p:sp>
        <p:nvSpPr>
          <p:cNvPr id="15363" name="Content Placeholder 4">
            <a:extLst>
              <a:ext uri="{FF2B5EF4-FFF2-40B4-BE49-F238E27FC236}">
                <a16:creationId xmlns:a16="http://schemas.microsoft.com/office/drawing/2014/main" id="{FEE09E48-368D-4B02-A2E6-6B657E362863}"/>
              </a:ext>
            </a:extLst>
          </p:cNvPr>
          <p:cNvSpPr>
            <a:spLocks noGrp="1"/>
          </p:cNvSpPr>
          <p:nvPr>
            <p:ph idx="1"/>
          </p:nvPr>
        </p:nvSpPr>
        <p:spPr>
          <a:xfrm>
            <a:off x="457200" y="1600200"/>
            <a:ext cx="8164513" cy="4060825"/>
          </a:xfrm>
        </p:spPr>
        <p:txBody>
          <a:bodyPr/>
          <a:lstStyle/>
          <a:p>
            <a:pPr eaLnBrk="1" hangingPunct="1"/>
            <a:r>
              <a:rPr lang="en-US" altLang="en-US" dirty="0"/>
              <a:t>Host team</a:t>
            </a:r>
          </a:p>
          <a:p>
            <a:pPr marL="639445" lvl="1" eaLnBrk="1" hangingPunct="1"/>
            <a:r>
              <a:rPr lang="en-US" altLang="en-US" dirty="0"/>
              <a:t>Names and functions </a:t>
            </a:r>
          </a:p>
          <a:p>
            <a:pPr eaLnBrk="1" hangingPunct="1"/>
            <a:r>
              <a:rPr lang="en-US" altLang="en-US" dirty="0"/>
              <a:t>Plant/Plant site personnel</a:t>
            </a:r>
          </a:p>
          <a:p>
            <a:pPr lvl="1" eaLnBrk="1" hangingPunct="1"/>
            <a:r>
              <a:rPr lang="en-US" altLang="en-US" dirty="0"/>
              <a:t>Participants names and functions </a:t>
            </a:r>
            <a:endParaRPr lang="en-GB"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657D9B-FC15-453D-B045-710F26047082}"/>
              </a:ext>
            </a:extLst>
          </p:cNvPr>
          <p:cNvSpPr>
            <a:spLocks noGrp="1"/>
          </p:cNvSpPr>
          <p:nvPr>
            <p:ph type="title"/>
          </p:nvPr>
        </p:nvSpPr>
        <p:spPr/>
        <p:txBody>
          <a:bodyPr>
            <a:normAutofit/>
          </a:bodyPr>
          <a:lstStyle/>
          <a:p>
            <a:pPr eaLnBrk="1" fontAlgn="auto" hangingPunct="1">
              <a:spcAft>
                <a:spcPts val="0"/>
              </a:spcAft>
              <a:defRPr/>
            </a:pPr>
            <a:r>
              <a:rPr lang="en-GB" dirty="0"/>
              <a:t>B. General Information</a:t>
            </a:r>
          </a:p>
        </p:txBody>
      </p:sp>
      <p:sp>
        <p:nvSpPr>
          <p:cNvPr id="17411" name="Content Placeholder 4">
            <a:extLst>
              <a:ext uri="{FF2B5EF4-FFF2-40B4-BE49-F238E27FC236}">
                <a16:creationId xmlns:a16="http://schemas.microsoft.com/office/drawing/2014/main" id="{BAF2A9A2-B15A-4277-A7AC-BE32B3DD3B73}"/>
              </a:ext>
            </a:extLst>
          </p:cNvPr>
          <p:cNvSpPr>
            <a:spLocks noGrp="1"/>
          </p:cNvSpPr>
          <p:nvPr>
            <p:ph idx="1"/>
          </p:nvPr>
        </p:nvSpPr>
        <p:spPr>
          <a:xfrm>
            <a:off x="468313" y="1628775"/>
            <a:ext cx="8164512" cy="4060825"/>
          </a:xfrm>
        </p:spPr>
        <p:txBody>
          <a:bodyPr/>
          <a:lstStyle/>
          <a:p>
            <a:pPr eaLnBrk="1" hangingPunct="1"/>
            <a:r>
              <a:rPr lang="en-US" altLang="en-US" dirty="0"/>
              <a:t>Brief history of the company and basic information</a:t>
            </a:r>
          </a:p>
          <a:p>
            <a:pPr eaLnBrk="1" hangingPunct="1"/>
            <a:r>
              <a:rPr lang="en-US" dirty="0"/>
              <a:t>Type of industry (</a:t>
            </a:r>
            <a:r>
              <a:rPr lang="en-US" altLang="en-US" dirty="0"/>
              <a:t>e.g., fertilizers, pharmaceuticals, pesticides, plasticizers, paints, soaps, etc.)</a:t>
            </a:r>
          </a:p>
          <a:p>
            <a:pPr eaLnBrk="1" hangingPunct="1"/>
            <a:r>
              <a:rPr lang="en-US" altLang="en-US" dirty="0"/>
              <a:t>Management, organization, operations, environment</a:t>
            </a:r>
          </a:p>
          <a:p>
            <a:pPr eaLnBrk="1" hangingPunct="1"/>
            <a:r>
              <a:rPr lang="en-US" altLang="en-US" dirty="0"/>
              <a:t>Certificates of accreditations (e.g., ISO, FDA, etc.)</a:t>
            </a:r>
          </a:p>
          <a:p>
            <a:pPr eaLnBrk="1" hangingPunct="1"/>
            <a:r>
              <a:rPr lang="en-GB" altLang="en-US" dirty="0"/>
              <a:t>Security features (e.g., fence/wall, CCTV, patrols, others)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 General Information</a:t>
            </a:r>
            <a:endParaRPr lang="en-GB" dirty="0"/>
          </a:p>
        </p:txBody>
      </p:sp>
      <p:sp>
        <p:nvSpPr>
          <p:cNvPr id="3" name="Content Placeholder 2"/>
          <p:cNvSpPr>
            <a:spLocks noGrp="1"/>
          </p:cNvSpPr>
          <p:nvPr>
            <p:ph idx="1"/>
          </p:nvPr>
        </p:nvSpPr>
        <p:spPr/>
        <p:txBody>
          <a:bodyPr/>
          <a:lstStyle/>
          <a:p>
            <a:pPr marL="342900" lvl="1" eaLnBrk="1" hangingPunct="1">
              <a:buClr>
                <a:schemeClr val="accent1"/>
              </a:buClr>
            </a:pPr>
            <a:r>
              <a:rPr lang="en-US" sz="2400" dirty="0"/>
              <a:t>Any changes in the facility (operational, organizational) since the last inspection</a:t>
            </a:r>
            <a:r>
              <a:rPr lang="en-US" altLang="en-US" sz="2400" dirty="0"/>
              <a:t> (</a:t>
            </a:r>
            <a:r>
              <a:rPr lang="en-US" altLang="en-US" sz="2400" b="1" dirty="0">
                <a:solidFill>
                  <a:srgbClr val="FF0000"/>
                </a:solidFill>
              </a:rPr>
              <a:t>if applicable</a:t>
            </a:r>
            <a:r>
              <a:rPr lang="en-US" altLang="en-US" sz="2400" dirty="0"/>
              <a:t>)</a:t>
            </a:r>
          </a:p>
          <a:p>
            <a:pPr marL="342900" lvl="1" eaLnBrk="1" hangingPunct="1">
              <a:buClr>
                <a:schemeClr val="accent1"/>
              </a:buClr>
            </a:pPr>
            <a:r>
              <a:rPr lang="en-US" altLang="en-US" sz="2400" dirty="0"/>
              <a:t>Number of employees</a:t>
            </a:r>
          </a:p>
          <a:p>
            <a:pPr eaLnBrk="1" hangingPunct="1"/>
            <a:r>
              <a:rPr lang="en-US" altLang="en-US" dirty="0"/>
              <a:t>Aerial view map indicating:</a:t>
            </a:r>
          </a:p>
          <a:p>
            <a:pPr marL="708025" lvl="2" eaLnBrk="1" hangingPunct="1">
              <a:buClr>
                <a:schemeClr val="accent1"/>
              </a:buClr>
            </a:pPr>
            <a:r>
              <a:rPr lang="en-US" altLang="en-US" sz="2000" dirty="0"/>
              <a:t>Location in relation to Point of entry (POE)</a:t>
            </a:r>
          </a:p>
          <a:p>
            <a:pPr marL="708025" lvl="2" eaLnBrk="1" hangingPunct="1">
              <a:buClr>
                <a:schemeClr val="accent1"/>
              </a:buClr>
            </a:pPr>
            <a:r>
              <a:rPr lang="en-US" altLang="en-US" sz="2000" dirty="0"/>
              <a:t>Distance from POE </a:t>
            </a:r>
          </a:p>
          <a:p>
            <a:pPr eaLnBrk="1" hangingPunct="1"/>
            <a:r>
              <a:rPr lang="en-US" altLang="en-US" dirty="0"/>
              <a:t>Facility layout indicating:</a:t>
            </a:r>
          </a:p>
          <a:p>
            <a:pPr marL="708025" lvl="2" eaLnBrk="1" hangingPunct="1">
              <a:buClr>
                <a:schemeClr val="accent1"/>
              </a:buClr>
            </a:pPr>
            <a:r>
              <a:rPr lang="en-US" altLang="en-US" sz="2000" dirty="0"/>
              <a:t>Boundaries and gates</a:t>
            </a:r>
          </a:p>
          <a:p>
            <a:pPr marL="708025" lvl="2" eaLnBrk="1" hangingPunct="1">
              <a:buClr>
                <a:schemeClr val="accent1"/>
              </a:buClr>
            </a:pPr>
            <a:r>
              <a:rPr lang="en-US" altLang="en-US" sz="2000" dirty="0"/>
              <a:t>Total area of the plant site </a:t>
            </a:r>
          </a:p>
          <a:p>
            <a:pPr eaLnBrk="1" hangingPunct="1"/>
            <a:endParaRPr lang="en-GB" dirty="0"/>
          </a:p>
        </p:txBody>
      </p:sp>
    </p:spTree>
    <p:extLst>
      <p:ext uri="{BB962C8B-B14F-4D97-AF65-F5344CB8AC3E}">
        <p14:creationId xmlns:p14="http://schemas.microsoft.com/office/powerpoint/2010/main" val="363286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EDD6D7-410B-4AE0-9A9C-FCFF73247FD7}"/>
              </a:ext>
            </a:extLst>
          </p:cNvPr>
          <p:cNvSpPr>
            <a:spLocks noGrp="1"/>
          </p:cNvSpPr>
          <p:nvPr>
            <p:ph type="title"/>
          </p:nvPr>
        </p:nvSpPr>
        <p:spPr/>
        <p:txBody>
          <a:bodyPr/>
          <a:lstStyle/>
          <a:p>
            <a:pPr eaLnBrk="1" fontAlgn="auto" hangingPunct="1">
              <a:spcAft>
                <a:spcPts val="0"/>
              </a:spcAft>
              <a:defRPr/>
            </a:pPr>
            <a:r>
              <a:rPr lang="en-US" dirty="0"/>
              <a:t>C. Plant Site Safety Measures</a:t>
            </a:r>
            <a:endParaRPr lang="en-GB" dirty="0"/>
          </a:p>
        </p:txBody>
      </p:sp>
      <p:sp>
        <p:nvSpPr>
          <p:cNvPr id="18435" name="Content Placeholder 4">
            <a:extLst>
              <a:ext uri="{FF2B5EF4-FFF2-40B4-BE49-F238E27FC236}">
                <a16:creationId xmlns:a16="http://schemas.microsoft.com/office/drawing/2014/main" id="{CC796FDA-0130-4149-8D91-AEB76909AE38}"/>
              </a:ext>
            </a:extLst>
          </p:cNvPr>
          <p:cNvSpPr>
            <a:spLocks noGrp="1"/>
          </p:cNvSpPr>
          <p:nvPr>
            <p:ph idx="1"/>
          </p:nvPr>
        </p:nvSpPr>
        <p:spPr>
          <a:xfrm>
            <a:off x="457200" y="1524894"/>
            <a:ext cx="8164513" cy="4060825"/>
          </a:xfrm>
        </p:spPr>
        <p:txBody>
          <a:bodyPr/>
          <a:lstStyle/>
          <a:p>
            <a:pPr eaLnBrk="1" hangingPunct="1">
              <a:defRPr/>
            </a:pPr>
            <a:r>
              <a:rPr lang="en-US" dirty="0"/>
              <a:t>Related to  inspection conduct</a:t>
            </a:r>
            <a:r>
              <a:rPr lang="en-US" altLang="en-US" dirty="0"/>
              <a:t>:</a:t>
            </a:r>
          </a:p>
          <a:p>
            <a:pPr lvl="1" eaLnBrk="1" hangingPunct="1">
              <a:defRPr/>
            </a:pPr>
            <a:r>
              <a:rPr lang="en-US" altLang="en-US" dirty="0"/>
              <a:t>No operation/touching of equipment</a:t>
            </a:r>
          </a:p>
          <a:p>
            <a:pPr lvl="1" eaLnBrk="1" hangingPunct="1">
              <a:defRPr/>
            </a:pPr>
            <a:r>
              <a:rPr lang="en-US" altLang="en-US" dirty="0"/>
              <a:t>Need for escort</a:t>
            </a:r>
          </a:p>
          <a:p>
            <a:pPr eaLnBrk="1" hangingPunct="1">
              <a:defRPr/>
            </a:pPr>
            <a:r>
              <a:rPr lang="en-US" altLang="en-US" dirty="0"/>
              <a:t>Related to facility:</a:t>
            </a:r>
            <a:endParaRPr lang="en-US" altLang="en-US" strike="sngStrike" dirty="0"/>
          </a:p>
          <a:p>
            <a:pPr lvl="1" eaLnBrk="1" hangingPunct="1">
              <a:defRPr/>
            </a:pPr>
            <a:r>
              <a:rPr lang="en-US" altLang="en-US" dirty="0"/>
              <a:t>Safety hazards and safety procedures</a:t>
            </a:r>
          </a:p>
          <a:p>
            <a:pPr lvl="1" eaLnBrk="1" hangingPunct="1">
              <a:defRPr/>
            </a:pPr>
            <a:r>
              <a:rPr lang="en-US" altLang="en-US" dirty="0"/>
              <a:t>Specific personal protective equipment</a:t>
            </a:r>
          </a:p>
          <a:p>
            <a:pPr lvl="1" eaLnBrk="1" hangingPunct="1">
              <a:defRPr/>
            </a:pPr>
            <a:r>
              <a:rPr lang="en-US" altLang="en-US" dirty="0"/>
              <a:t>Emergency alarms and response procedures </a:t>
            </a:r>
          </a:p>
          <a:p>
            <a:pPr lvl="1" eaLnBrk="1" hangingPunct="1">
              <a:defRPr/>
            </a:pPr>
            <a:r>
              <a:rPr lang="en-US" altLang="en-US" dirty="0"/>
              <a:t>Evacuation routes</a:t>
            </a:r>
          </a:p>
          <a:p>
            <a:pPr lvl="1" eaLnBrk="1" hangingPunct="1">
              <a:defRPr/>
            </a:pPr>
            <a:r>
              <a:rPr lang="en-US" altLang="en-US" dirty="0"/>
              <a:t>Assembly points</a:t>
            </a:r>
          </a:p>
          <a:p>
            <a:pPr lvl="1" eaLnBrk="1" hangingPunct="1">
              <a:defRPr/>
            </a:pPr>
            <a:r>
              <a:rPr lang="en-US" altLang="en-US" dirty="0"/>
              <a:t>Location of medical facilities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E7963A-9554-49A3-A920-3E4CA6F86881}"/>
              </a:ext>
            </a:extLst>
          </p:cNvPr>
          <p:cNvSpPr>
            <a:spLocks noGrp="1"/>
          </p:cNvSpPr>
          <p:nvPr>
            <p:ph type="title"/>
          </p:nvPr>
        </p:nvSpPr>
        <p:spPr/>
        <p:txBody>
          <a:bodyPr>
            <a:normAutofit fontScale="90000"/>
          </a:bodyPr>
          <a:lstStyle/>
          <a:p>
            <a:pPr eaLnBrk="1" fontAlgn="auto" hangingPunct="1">
              <a:spcAft>
                <a:spcPts val="0"/>
              </a:spcAft>
              <a:defRPr/>
            </a:pPr>
            <a:r>
              <a:rPr lang="en-US" dirty="0"/>
              <a:t>D. Logistics &amp; Administrative Information</a:t>
            </a:r>
            <a:endParaRPr lang="en-GB" dirty="0"/>
          </a:p>
        </p:txBody>
      </p:sp>
      <p:sp>
        <p:nvSpPr>
          <p:cNvPr id="18435" name="Content Placeholder 4">
            <a:extLst>
              <a:ext uri="{FF2B5EF4-FFF2-40B4-BE49-F238E27FC236}">
                <a16:creationId xmlns:a16="http://schemas.microsoft.com/office/drawing/2014/main" id="{D607F4EC-72D4-42E4-AB10-62F8B4E630C3}"/>
              </a:ext>
            </a:extLst>
          </p:cNvPr>
          <p:cNvSpPr>
            <a:spLocks noGrp="1"/>
          </p:cNvSpPr>
          <p:nvPr>
            <p:ph idx="1"/>
          </p:nvPr>
        </p:nvSpPr>
        <p:spPr>
          <a:xfrm>
            <a:off x="457200" y="1600200"/>
            <a:ext cx="8164513" cy="4060825"/>
          </a:xfrm>
        </p:spPr>
        <p:txBody>
          <a:bodyPr/>
          <a:lstStyle/>
          <a:p>
            <a:pPr eaLnBrk="1" hangingPunct="1">
              <a:buFont typeface="Arial" charset="0"/>
              <a:buChar char="•"/>
              <a:defRPr/>
            </a:pPr>
            <a:r>
              <a:rPr lang="en-US" altLang="en-US" dirty="0"/>
              <a:t>Working hours: administration and operations</a:t>
            </a:r>
          </a:p>
          <a:p>
            <a:pPr eaLnBrk="1" hangingPunct="1">
              <a:buFont typeface="Arial" charset="0"/>
              <a:buChar char="•"/>
              <a:defRPr/>
            </a:pPr>
            <a:r>
              <a:rPr lang="en-US" altLang="en-US" dirty="0"/>
              <a:t>Working spaces</a:t>
            </a:r>
          </a:p>
          <a:p>
            <a:pPr marL="639445" lvl="1" eaLnBrk="1" hangingPunct="1">
              <a:buFont typeface="Arial" charset="0"/>
              <a:buChar char="•"/>
              <a:defRPr/>
            </a:pPr>
            <a:r>
              <a:rPr lang="en-US" altLang="en-US" dirty="0"/>
              <a:t>Inspectors and escort team working </a:t>
            </a:r>
            <a:r>
              <a:rPr lang="en-US" sz="1800" dirty="0">
                <a:effectLst/>
                <a:latin typeface="Calibri" panose="020F0502020204030204" pitchFamily="34" charset="0"/>
                <a:ea typeface="Calibri" panose="020F0502020204030204" pitchFamily="34" charset="0"/>
                <a:cs typeface="Times New Roman" panose="02020603050405020304" pitchFamily="18" charset="0"/>
              </a:rPr>
              <a:t>spaces (offices), </a:t>
            </a:r>
            <a:r>
              <a:rPr lang="en-US" altLang="en-US" dirty="0"/>
              <a:t>and briefing areas</a:t>
            </a:r>
          </a:p>
          <a:p>
            <a:pPr marL="639445" lvl="1" eaLnBrk="1" hangingPunct="1">
              <a:buFont typeface="Arial" charset="0"/>
              <a:buChar char="•"/>
              <a:defRPr/>
            </a:pPr>
            <a:r>
              <a:rPr lang="en-US" altLang="en-US" dirty="0"/>
              <a:t>Set-up inspection team office (lockable, power supplied, available during the entire inspection period, equipped with desks and chairs)</a:t>
            </a:r>
          </a:p>
          <a:p>
            <a:pPr eaLnBrk="1" hangingPunct="1">
              <a:buFont typeface="Arial" charset="0"/>
              <a:buChar char="•"/>
              <a:defRPr/>
            </a:pPr>
            <a:r>
              <a:rPr lang="en-US" altLang="en-US" dirty="0"/>
              <a:t>Communications/Mobile phone policy</a:t>
            </a:r>
          </a:p>
          <a:p>
            <a:pPr eaLnBrk="1" hangingPunct="1">
              <a:buFont typeface="Arial" charset="0"/>
              <a:buChar char="•"/>
              <a:defRPr/>
            </a:pPr>
            <a:r>
              <a:rPr lang="en-US" altLang="en-US" dirty="0"/>
              <a:t>Transportation</a:t>
            </a:r>
          </a:p>
          <a:p>
            <a:pPr eaLnBrk="1" hangingPunct="1">
              <a:buFont typeface="Arial" charset="0"/>
              <a:buChar char="•"/>
              <a:defRPr/>
            </a:pPr>
            <a:r>
              <a:rPr lang="en-US" altLang="en-US" dirty="0"/>
              <a:t>Lodging and meals</a:t>
            </a:r>
          </a:p>
          <a:p>
            <a:pPr eaLnBrk="1" hangingPunct="1">
              <a:buFont typeface="Arial" charset="0"/>
              <a:buChar char="•"/>
              <a:defRPr/>
            </a:pPr>
            <a:r>
              <a:rPr lang="en-US" altLang="en-US" dirty="0"/>
              <a:t>Security and badging procedures</a:t>
            </a:r>
          </a:p>
          <a:p>
            <a:pPr marL="114300" indent="0" eaLnBrk="1" hangingPunct="1">
              <a:buFont typeface="Arial" charset="0"/>
              <a:buNone/>
              <a:defRPr/>
            </a:pPr>
            <a:endParaRPr lang="en-US" altLang="en-US" dirty="0"/>
          </a:p>
          <a:p>
            <a:pPr eaLnBrk="1" hangingPunct="1">
              <a:buFont typeface="Arial" charset="0"/>
              <a:buChar char="•"/>
              <a:defRPr/>
            </a:pPr>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147050" cy="1143000"/>
          </a:xfrm>
        </p:spPr>
        <p:txBody>
          <a:bodyPr/>
          <a:lstStyle/>
          <a:p>
            <a:r>
              <a:rPr lang="en-US" dirty="0"/>
              <a:t>E. Physical layout</a:t>
            </a:r>
            <a:endParaRPr lang="en-GB" dirty="0"/>
          </a:p>
        </p:txBody>
      </p:sp>
      <p:sp>
        <p:nvSpPr>
          <p:cNvPr id="3" name="Content Placeholder 2"/>
          <p:cNvSpPr>
            <a:spLocks noGrp="1"/>
          </p:cNvSpPr>
          <p:nvPr>
            <p:ph idx="1"/>
          </p:nvPr>
        </p:nvSpPr>
        <p:spPr>
          <a:xfrm>
            <a:off x="323528" y="1124744"/>
            <a:ext cx="8820472" cy="4061048"/>
          </a:xfrm>
        </p:spPr>
        <p:txBody>
          <a:bodyPr/>
          <a:lstStyle/>
          <a:p>
            <a:r>
              <a:rPr lang="en-US" dirty="0"/>
              <a:t>Provide Plant Layout or comprehensive list indicating the following:</a:t>
            </a:r>
          </a:p>
          <a:p>
            <a:pPr lvl="1"/>
            <a:r>
              <a:rPr lang="en-US" dirty="0"/>
              <a:t>Declared Schedule 3 plant(s)</a:t>
            </a:r>
          </a:p>
          <a:p>
            <a:pPr lvl="1"/>
            <a:r>
              <a:rPr lang="en-US" dirty="0"/>
              <a:t>Schedule 2 and DOC/PSF plant(s) </a:t>
            </a:r>
            <a:r>
              <a:rPr lang="en-US" b="1" dirty="0">
                <a:solidFill>
                  <a:srgbClr val="FF0000"/>
                </a:solidFill>
              </a:rPr>
              <a:t>(if any)</a:t>
            </a:r>
          </a:p>
          <a:p>
            <a:pPr lvl="1"/>
            <a:r>
              <a:rPr lang="en-US" dirty="0"/>
              <a:t>Common infrastructure (e.g., QC/R&amp;D laboratories, waste treatment, maintenance, warehouses, pilot plants, medical facilities, etc.)</a:t>
            </a:r>
          </a:p>
          <a:p>
            <a:pPr lvl="1"/>
            <a:r>
              <a:rPr lang="en-US" dirty="0"/>
              <a:t>Non-declarable plants (e.g., formulation, polymers, inorganic chemicals, etc.)</a:t>
            </a:r>
          </a:p>
          <a:p>
            <a:pPr lvl="1"/>
            <a:r>
              <a:rPr lang="en-US" dirty="0"/>
              <a:t>Other companies / plant sites which may be physically located within the same boundary, but may not (operationally) form part of the inspected facility</a:t>
            </a:r>
          </a:p>
          <a:p>
            <a:pPr lvl="1"/>
            <a:r>
              <a:rPr lang="en-US" dirty="0"/>
              <a:t>GPS reading point </a:t>
            </a:r>
            <a:r>
              <a:rPr lang="en-US" b="1" dirty="0">
                <a:solidFill>
                  <a:srgbClr val="FF0000"/>
                </a:solidFill>
              </a:rPr>
              <a:t>(if coordinates declared)</a:t>
            </a:r>
          </a:p>
          <a:p>
            <a:pPr lvl="1"/>
            <a:endParaRPr lang="en-US" dirty="0"/>
          </a:p>
        </p:txBody>
      </p:sp>
    </p:spTree>
    <p:extLst>
      <p:ext uri="{BB962C8B-B14F-4D97-AF65-F5344CB8AC3E}">
        <p14:creationId xmlns:p14="http://schemas.microsoft.com/office/powerpoint/2010/main" val="4198374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CW 20th Anniversary">
  <a:themeElements>
    <a:clrScheme name="Custom 1">
      <a:dk1>
        <a:srgbClr val="0F1B23"/>
      </a:dk1>
      <a:lt1>
        <a:srgbClr val="FFFFFF"/>
      </a:lt1>
      <a:dk2>
        <a:srgbClr val="0E4C86"/>
      </a:dk2>
      <a:lt2>
        <a:srgbClr val="C9ECFB"/>
      </a:lt2>
      <a:accent1>
        <a:srgbClr val="0E4C86"/>
      </a:accent1>
      <a:accent2>
        <a:srgbClr val="4183C1"/>
      </a:accent2>
      <a:accent3>
        <a:srgbClr val="47B1D8"/>
      </a:accent3>
      <a:accent4>
        <a:srgbClr val="90D0E7"/>
      </a:accent4>
      <a:accent5>
        <a:srgbClr val="CFD791"/>
      </a:accent5>
      <a:accent6>
        <a:srgbClr val="FFC955"/>
      </a:accent6>
      <a:hlink>
        <a:srgbClr val="47B1D8"/>
      </a:hlink>
      <a:folHlink>
        <a:srgbClr val="00629A"/>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F6276468F4D94448BE0F578EE6236DF" ma:contentTypeVersion="4" ma:contentTypeDescription="Create a new document." ma:contentTypeScope="" ma:versionID="e095ec9b226af2c543d10785a4a22be9">
  <xsd:schema xmlns:xsd="http://www.w3.org/2001/XMLSchema" xmlns:xs="http://www.w3.org/2001/XMLSchema" xmlns:p="http://schemas.microsoft.com/office/2006/metadata/properties" xmlns:ns2="e9d86b28-1688-4e0d-b60a-c2ad0a99ef1c" targetNamespace="http://schemas.microsoft.com/office/2006/metadata/properties" ma:root="true" ma:fieldsID="02bae17f7ee115e983cefd4c2992df82" ns2:_="">
    <xsd:import namespace="e9d86b28-1688-4e0d-b60a-c2ad0a99ef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d86b28-1688-4e0d-b60a-c2ad0a99ef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BD7185-AAA9-4267-91D0-E09BD31918DD}">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85BF2CA-CF19-4883-B27F-DA7429F117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d86b28-1688-4e0d-b60a-c2ad0a99ef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B877FA0-AFD9-44CE-92AD-D7464105DDE0}">
  <ds:schemaRefs>
    <ds:schemaRef ds:uri="http://schemas.microsoft.com/office/2006/metadata/longProperties"/>
  </ds:schemaRefs>
</ds:datastoreItem>
</file>

<file path=customXml/itemProps4.xml><?xml version="1.0" encoding="utf-8"?>
<ds:datastoreItem xmlns:ds="http://schemas.openxmlformats.org/officeDocument/2006/customXml" ds:itemID="{5DC7B6EE-C5A2-42C7-B34B-88B21BBC5F8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1954</Words>
  <Application>Microsoft Office PowerPoint</Application>
  <PresentationFormat>On-screen Show (4:3)</PresentationFormat>
  <Paragraphs>170</Paragraphs>
  <Slides>17</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Franklin Gothic Book</vt:lpstr>
      <vt:lpstr>Franklin Gothic Medium</vt:lpstr>
      <vt:lpstr>OPCW 20th Anniversary</vt:lpstr>
      <vt:lpstr>Pre-Inspection Briefing Guidelines Schedule 3 Regime</vt:lpstr>
      <vt:lpstr>Initial Disclosure</vt:lpstr>
      <vt:lpstr>General requirement</vt:lpstr>
      <vt:lpstr>A. Introductions of participants</vt:lpstr>
      <vt:lpstr>B. General Information</vt:lpstr>
      <vt:lpstr>B. General Information</vt:lpstr>
      <vt:lpstr>C. Plant Site Safety Measures</vt:lpstr>
      <vt:lpstr>D. Logistics &amp; Administrative Information</vt:lpstr>
      <vt:lpstr>E. Physical layout</vt:lpstr>
      <vt:lpstr>F. Detailed information about the chemicals produced at the plant site</vt:lpstr>
      <vt:lpstr>G. Detailed information about the plants</vt:lpstr>
      <vt:lpstr>H. Records to be reviewed</vt:lpstr>
      <vt:lpstr>List of relevant records</vt:lpstr>
      <vt:lpstr>List of relevant records</vt:lpstr>
      <vt:lpstr>I. List of acronyms</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Pre-Inspection Briefing Guidelines OCPF Regime</dc:title>
  <dc:creator/>
  <cp:lastModifiedBy/>
  <cp:revision>141</cp:revision>
  <dcterms:created xsi:type="dcterms:W3CDTF">2017-07-05T09:02:56Z</dcterms:created>
  <dcterms:modified xsi:type="dcterms:W3CDTF">2022-04-11T14:18:43Z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ZNYRZEZ6XWWA-140445121-25</vt:lpwstr>
  </property>
  <property fmtid="{D5CDD505-2E9C-101B-9397-08002B2CF9AE}" pid="3" name="_dlc_DocIdItemGuid">
    <vt:lpwstr>aaaa6da1-cd16-4f50-8165-39368e685f8f</vt:lpwstr>
  </property>
  <property fmtid="{D5CDD505-2E9C-101B-9397-08002B2CF9AE}" pid="4" name="_dlc_DocIdUrl">
    <vt:lpwstr>https://intranet.opcw.org/divisions/VER/ivb/_layouts/15/DocIdRedir.aspx?ID=ZNYRZEZ6XWWA-140445121-25, ZNYRZEZ6XWWA-140445121-25</vt:lpwstr>
  </property>
  <property fmtid="{D5CDD505-2E9C-101B-9397-08002B2CF9AE}" pid="5" name="PublishingExpirationDate">
    <vt:lpwstr/>
  </property>
  <property fmtid="{D5CDD505-2E9C-101B-9397-08002B2CF9AE}" pid="6" name="PublishingStartDate">
    <vt:lpwstr/>
  </property>
  <property fmtid="{D5CDD505-2E9C-101B-9397-08002B2CF9AE}" pid="7" name="ContentTypeId">
    <vt:lpwstr>0x0101000F6276468F4D94448BE0F578EE6236DF</vt:lpwstr>
  </property>
</Properties>
</file>