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5"/>
  </p:sldMasterIdLst>
  <p:notesMasterIdLst>
    <p:notesMasterId r:id="rId24"/>
  </p:notesMasterIdLst>
  <p:handoutMasterIdLst>
    <p:handoutMasterId r:id="rId25"/>
  </p:handoutMasterIdLst>
  <p:sldIdLst>
    <p:sldId id="263" r:id="rId6"/>
    <p:sldId id="300" r:id="rId7"/>
    <p:sldId id="311" r:id="rId8"/>
    <p:sldId id="302" r:id="rId9"/>
    <p:sldId id="296" r:id="rId10"/>
    <p:sldId id="312" r:id="rId11"/>
    <p:sldId id="313" r:id="rId12"/>
    <p:sldId id="314" r:id="rId13"/>
    <p:sldId id="287" r:id="rId14"/>
    <p:sldId id="286" r:id="rId15"/>
    <p:sldId id="289" r:id="rId16"/>
    <p:sldId id="307" r:id="rId17"/>
    <p:sldId id="308" r:id="rId18"/>
    <p:sldId id="309" r:id="rId19"/>
    <p:sldId id="297" r:id="rId20"/>
    <p:sldId id="298" r:id="rId21"/>
    <p:sldId id="310" r:id="rId22"/>
    <p:sldId id="267" r:id="rId23"/>
  </p:sldIdLst>
  <p:sldSz cx="9144000" cy="6858000" type="screen4x3"/>
  <p:notesSz cx="6858000" cy="1266825"/>
  <p:defaultTextStyle>
    <a:defPPr>
      <a:defRPr lang="en-US"/>
    </a:defPPr>
    <a:lvl1pPr algn="l" rtl="0" eaLnBrk="0" fontAlgn="base" hangingPunct="0">
      <a:spcBef>
        <a:spcPct val="0"/>
      </a:spcBef>
      <a:spcAft>
        <a:spcPct val="0"/>
      </a:spcAft>
      <a:defRPr kern="1200">
        <a:solidFill>
          <a:schemeClr val="tx1"/>
        </a:solidFill>
        <a:latin typeface="Franklin Gothic Book" panose="020B05030201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Franklin Gothic Book" panose="020B05030201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Franklin Gothic Book" panose="020B05030201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Franklin Gothic Book" panose="020B05030201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Franklin Gothic Book" panose="020B05030201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6DB6"/>
    <a:srgbClr val="CCC798"/>
    <a:srgbClr val="BBA986"/>
    <a:srgbClr val="ECE9D7"/>
    <a:srgbClr val="FFFACD"/>
    <a:srgbClr val="DDF4FB"/>
    <a:srgbClr val="447CA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BDBEB3-9881-8F91-3512-A25058E11341}" v="28" dt="2022-04-11T12:49:15.282"/>
    <p1510:client id="{FC8AE92E-FD7F-491F-8E86-BCF4907D3643}" v="19" dt="2022-04-11T12:50:32.0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807" autoAdjust="0"/>
    <p:restoredTop sz="95226" autoAdjust="0"/>
  </p:normalViewPr>
  <p:slideViewPr>
    <p:cSldViewPr snapToGrid="0">
      <p:cViewPr varScale="1">
        <p:scale>
          <a:sx n="114" d="100"/>
          <a:sy n="114" d="100"/>
        </p:scale>
        <p:origin x="1398" y="12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guide orient="horz" pos="3110"/>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5/10/relationships/revisionInfo" Target="revisionInfo.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E5EBE6B-5BB9-4EA6-82EF-253B8693D121}"/>
              </a:ext>
            </a:extLst>
          </p:cNvPr>
          <p:cNvSpPr>
            <a:spLocks noGrp="1"/>
          </p:cNvSpPr>
          <p:nvPr>
            <p:ph type="hdr" sz="quarter"/>
          </p:nvPr>
        </p:nvSpPr>
        <p:spPr>
          <a:xfrm>
            <a:off x="0" y="0"/>
            <a:ext cx="2946400" cy="493713"/>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GB"/>
          </a:p>
        </p:txBody>
      </p:sp>
      <p:sp>
        <p:nvSpPr>
          <p:cNvPr id="3" name="Date Placeholder 2">
            <a:extLst>
              <a:ext uri="{FF2B5EF4-FFF2-40B4-BE49-F238E27FC236}">
                <a16:creationId xmlns:a16="http://schemas.microsoft.com/office/drawing/2014/main" id="{B9CECE34-CD63-4790-90B3-24F03EF2DE8C}"/>
              </a:ext>
            </a:extLst>
          </p:cNvPr>
          <p:cNvSpPr>
            <a:spLocks noGrp="1"/>
          </p:cNvSpPr>
          <p:nvPr>
            <p:ph type="dt" sz="quarter" idx="1"/>
          </p:nvPr>
        </p:nvSpPr>
        <p:spPr>
          <a:xfrm>
            <a:off x="3849688" y="0"/>
            <a:ext cx="2946400" cy="493713"/>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3AB25061-37CD-4A81-9C77-F1697C189771}" type="datetimeFigureOut">
              <a:rPr lang="en-GB"/>
              <a:pPr>
                <a:defRPr/>
              </a:pPr>
              <a:t>11/04/2022</a:t>
            </a:fld>
            <a:endParaRPr lang="en-GB"/>
          </a:p>
        </p:txBody>
      </p:sp>
      <p:sp>
        <p:nvSpPr>
          <p:cNvPr id="4" name="Footer Placeholder 3">
            <a:extLst>
              <a:ext uri="{FF2B5EF4-FFF2-40B4-BE49-F238E27FC236}">
                <a16:creationId xmlns:a16="http://schemas.microsoft.com/office/drawing/2014/main" id="{8476F6D4-C72C-4AE3-A756-5C618A6E5ADA}"/>
              </a:ext>
            </a:extLst>
          </p:cNvPr>
          <p:cNvSpPr>
            <a:spLocks noGrp="1"/>
          </p:cNvSpPr>
          <p:nvPr>
            <p:ph type="ftr" sz="quarter" idx="2"/>
          </p:nvPr>
        </p:nvSpPr>
        <p:spPr>
          <a:xfrm>
            <a:off x="0" y="9378950"/>
            <a:ext cx="2946400" cy="493713"/>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GB"/>
          </a:p>
        </p:txBody>
      </p:sp>
      <p:sp>
        <p:nvSpPr>
          <p:cNvPr id="5" name="Slide Number Placeholder 4">
            <a:extLst>
              <a:ext uri="{FF2B5EF4-FFF2-40B4-BE49-F238E27FC236}">
                <a16:creationId xmlns:a16="http://schemas.microsoft.com/office/drawing/2014/main" id="{74E8B655-3B7C-4F5B-BB46-5979D38E246B}"/>
              </a:ext>
            </a:extLst>
          </p:cNvPr>
          <p:cNvSpPr>
            <a:spLocks noGrp="1"/>
          </p:cNvSpPr>
          <p:nvPr>
            <p:ph type="sldNum" sz="quarter" idx="3"/>
          </p:nvPr>
        </p:nvSpPr>
        <p:spPr>
          <a:xfrm>
            <a:off x="3849688" y="9378950"/>
            <a:ext cx="2946400" cy="493713"/>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E5ABE53C-AB88-43AE-ACC3-FD864A7DF72F}" type="slidenum">
              <a:rPr lang="en-GB" altLang="en-US"/>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9C95B5F-E0EE-4B7B-84B0-A5D6C2C2737A}"/>
              </a:ext>
            </a:extLst>
          </p:cNvPr>
          <p:cNvSpPr>
            <a:spLocks noGrp="1"/>
          </p:cNvSpPr>
          <p:nvPr>
            <p:ph type="hdr" sz="quarter"/>
          </p:nvPr>
        </p:nvSpPr>
        <p:spPr>
          <a:xfrm>
            <a:off x="0" y="0"/>
            <a:ext cx="2946400" cy="493713"/>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GB"/>
          </a:p>
        </p:txBody>
      </p:sp>
      <p:sp>
        <p:nvSpPr>
          <p:cNvPr id="3" name="Date Placeholder 2">
            <a:extLst>
              <a:ext uri="{FF2B5EF4-FFF2-40B4-BE49-F238E27FC236}">
                <a16:creationId xmlns:a16="http://schemas.microsoft.com/office/drawing/2014/main" id="{354A8806-C20A-4803-994E-75D8870A0715}"/>
              </a:ext>
            </a:extLst>
          </p:cNvPr>
          <p:cNvSpPr>
            <a:spLocks noGrp="1"/>
          </p:cNvSpPr>
          <p:nvPr>
            <p:ph type="dt" idx="1"/>
          </p:nvPr>
        </p:nvSpPr>
        <p:spPr>
          <a:xfrm>
            <a:off x="3849688" y="0"/>
            <a:ext cx="2946400" cy="493713"/>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09DCDF11-2737-46EE-87AD-29CCDD4FB35F}" type="datetimeFigureOut">
              <a:rPr lang="en-GB"/>
              <a:pPr>
                <a:defRPr/>
              </a:pPr>
              <a:t>11/04/2022</a:t>
            </a:fld>
            <a:endParaRPr lang="en-GB"/>
          </a:p>
        </p:txBody>
      </p:sp>
      <p:sp>
        <p:nvSpPr>
          <p:cNvPr id="4" name="Slide Image Placeholder 3">
            <a:extLst>
              <a:ext uri="{FF2B5EF4-FFF2-40B4-BE49-F238E27FC236}">
                <a16:creationId xmlns:a16="http://schemas.microsoft.com/office/drawing/2014/main" id="{9B858F6D-7B03-4681-85CD-8F07C0A086B5}"/>
              </a:ext>
            </a:extLst>
          </p:cNvPr>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8694C952-A3FA-41F2-A3E0-54B8C0FEE21B}"/>
              </a:ext>
            </a:extLst>
          </p:cNvPr>
          <p:cNvSpPr>
            <a:spLocks noGrp="1"/>
          </p:cNvSpPr>
          <p:nvPr>
            <p:ph type="body" sz="quarter" idx="3"/>
          </p:nvPr>
        </p:nvSpPr>
        <p:spPr>
          <a:xfrm>
            <a:off x="679450" y="4691063"/>
            <a:ext cx="5438775" cy="4443412"/>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1216CD81-E0C9-456A-8C44-D5F92F67508B}"/>
              </a:ext>
            </a:extLst>
          </p:cNvPr>
          <p:cNvSpPr>
            <a:spLocks noGrp="1"/>
          </p:cNvSpPr>
          <p:nvPr>
            <p:ph type="ftr" sz="quarter" idx="4"/>
          </p:nvPr>
        </p:nvSpPr>
        <p:spPr>
          <a:xfrm>
            <a:off x="0" y="9378950"/>
            <a:ext cx="2946400" cy="493713"/>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GB"/>
          </a:p>
        </p:txBody>
      </p:sp>
      <p:sp>
        <p:nvSpPr>
          <p:cNvPr id="7" name="Slide Number Placeholder 6">
            <a:extLst>
              <a:ext uri="{FF2B5EF4-FFF2-40B4-BE49-F238E27FC236}">
                <a16:creationId xmlns:a16="http://schemas.microsoft.com/office/drawing/2014/main" id="{4A13DE5D-0466-400E-86E9-D1BA392403AC}"/>
              </a:ext>
            </a:extLst>
          </p:cNvPr>
          <p:cNvSpPr>
            <a:spLocks noGrp="1"/>
          </p:cNvSpPr>
          <p:nvPr>
            <p:ph type="sldNum" sz="quarter" idx="5"/>
          </p:nvPr>
        </p:nvSpPr>
        <p:spPr>
          <a:xfrm>
            <a:off x="3849688" y="9378950"/>
            <a:ext cx="2946400" cy="493713"/>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2B20E5C6-DD6E-49A4-80D8-1D45F220AD3F}" type="slidenum">
              <a:rPr lang="en-GB" altLang="en-US"/>
              <a:pPr/>
              <a:t>‹#›</a:t>
            </a:fld>
            <a:endParaRPr lang="en-GB" altLang="en-US"/>
          </a:p>
        </p:txBody>
      </p:sp>
    </p:spTree>
    <p:extLst>
      <p:ext uri="{BB962C8B-B14F-4D97-AF65-F5344CB8AC3E}">
        <p14:creationId xmlns:p14="http://schemas.microsoft.com/office/powerpoint/2010/main" val="39880411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E26D9453-8A5D-4C9B-A893-659F31CCBF8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652A8090-3CA1-409C-AD2E-254BA8CF11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a:t>A Pre-Inspection Briefing (PIB) should be provided by facility representatives (not by the National Authority / government personnel) and last no more than three hours, though one hour is usually sufficient. Hardcopies are very helpful. The PIB should focus on the necessary site-specific issues, which will be explained in this presentation. </a:t>
            </a:r>
            <a:endParaRPr lang="en-GB" altLang="en-US"/>
          </a:p>
        </p:txBody>
      </p:sp>
      <p:sp>
        <p:nvSpPr>
          <p:cNvPr id="12292" name="Slide Number Placeholder 3">
            <a:extLst>
              <a:ext uri="{FF2B5EF4-FFF2-40B4-BE49-F238E27FC236}">
                <a16:creationId xmlns:a16="http://schemas.microsoft.com/office/drawing/2014/main" id="{66BB78A9-63DB-41CC-867D-14B84B1D163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4F57D54-3423-435A-BFDB-6B4043541D05}" type="slidenum">
              <a:rPr lang="en-GB" altLang="en-US"/>
              <a:pPr>
                <a:spcBef>
                  <a:spcPct val="0"/>
                </a:spcBef>
              </a:pPr>
              <a:t>1</a:t>
            </a:fld>
            <a:endParaRPr lang="en-GB" altLang="en-US"/>
          </a:p>
        </p:txBody>
      </p:sp>
    </p:spTree>
    <p:extLst>
      <p:ext uri="{BB962C8B-B14F-4D97-AF65-F5344CB8AC3E}">
        <p14:creationId xmlns:p14="http://schemas.microsoft.com/office/powerpoint/2010/main" val="33149820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606DDF-3DC6-43AB-ADB9-C94E4AB70B84}" type="slidenum">
              <a:rPr lang="en-GB" altLang="en-GB" smtClean="0"/>
              <a:pPr/>
              <a:t>12</a:t>
            </a:fld>
            <a:endParaRPr lang="en-GB" altLang="en-GB"/>
          </a:p>
        </p:txBody>
      </p:sp>
    </p:spTree>
    <p:extLst>
      <p:ext uri="{BB962C8B-B14F-4D97-AF65-F5344CB8AC3E}">
        <p14:creationId xmlns:p14="http://schemas.microsoft.com/office/powerpoint/2010/main" val="32465219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33A866DE-00C6-4E49-AC92-1C5751247D7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6A986F2D-A768-49F0-A3B1-38E2E8A859A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dirty="0"/>
              <a:t>The following list of non-exhaustive records is generally accessed by the Inspection Team during the records review. </a:t>
            </a:r>
          </a:p>
          <a:p>
            <a:pPr eaLnBrk="1" hangingPunct="1"/>
            <a:r>
              <a:rPr lang="en-US" altLang="en-US" dirty="0"/>
              <a:t>Consider having these documents ready at the beginning of the inspection, to optimize the inspection process. </a:t>
            </a:r>
          </a:p>
        </p:txBody>
      </p:sp>
      <p:sp>
        <p:nvSpPr>
          <p:cNvPr id="28676" name="Slide Number Placeholder 3">
            <a:extLst>
              <a:ext uri="{FF2B5EF4-FFF2-40B4-BE49-F238E27FC236}">
                <a16:creationId xmlns:a16="http://schemas.microsoft.com/office/drawing/2014/main" id="{51C3F78F-1C64-444A-AD9B-91A1A5EFB5C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4EC5F12-6204-45E5-B460-808CF2E57A35}" type="slidenum">
              <a:rPr lang="en-GB" altLang="en-US"/>
              <a:pPr>
                <a:spcBef>
                  <a:spcPct val="0"/>
                </a:spcBef>
              </a:pPr>
              <a:t>13</a:t>
            </a:fld>
            <a:endParaRPr lang="en-GB" altLang="en-US"/>
          </a:p>
        </p:txBody>
      </p:sp>
    </p:spTree>
    <p:extLst>
      <p:ext uri="{BB962C8B-B14F-4D97-AF65-F5344CB8AC3E}">
        <p14:creationId xmlns:p14="http://schemas.microsoft.com/office/powerpoint/2010/main" val="15158628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33A866DE-00C6-4E49-AC92-1C5751247D7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6A986F2D-A768-49F0-A3B1-38E2E8A859A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dirty="0"/>
              <a:t>The following list of non-exhaustive records is generally accessed by the Inspection Team during the records review. </a:t>
            </a:r>
          </a:p>
          <a:p>
            <a:pPr eaLnBrk="1" hangingPunct="1"/>
            <a:r>
              <a:rPr lang="en-US" altLang="en-US" dirty="0"/>
              <a:t>Consider having these documents ready at the beginning of the inspection, to optimize the inspection process. </a:t>
            </a:r>
          </a:p>
        </p:txBody>
      </p:sp>
      <p:sp>
        <p:nvSpPr>
          <p:cNvPr id="28676" name="Slide Number Placeholder 3">
            <a:extLst>
              <a:ext uri="{FF2B5EF4-FFF2-40B4-BE49-F238E27FC236}">
                <a16:creationId xmlns:a16="http://schemas.microsoft.com/office/drawing/2014/main" id="{51C3F78F-1C64-444A-AD9B-91A1A5EFB5C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4EC5F12-6204-45E5-B460-808CF2E57A35}" type="slidenum">
              <a:rPr lang="en-GB" altLang="en-US"/>
              <a:pPr>
                <a:spcBef>
                  <a:spcPct val="0"/>
                </a:spcBef>
              </a:pPr>
              <a:t>14</a:t>
            </a:fld>
            <a:endParaRPr lang="en-GB" altLang="en-US"/>
          </a:p>
        </p:txBody>
      </p:sp>
    </p:spTree>
    <p:extLst>
      <p:ext uri="{BB962C8B-B14F-4D97-AF65-F5344CB8AC3E}">
        <p14:creationId xmlns:p14="http://schemas.microsoft.com/office/powerpoint/2010/main" val="23238094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C301F141-7D83-46C5-85D3-3A3C9439CCA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2124562F-5BBC-4B38-A9F6-A899C7F1D02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dirty="0"/>
              <a:t>Inspection Team will use this table to verify non-diversion of Schedule 2 chemicals for each Schedule 2 chemical declared. </a:t>
            </a:r>
          </a:p>
          <a:p>
            <a:pPr eaLnBrk="1" hangingPunct="1"/>
            <a:r>
              <a:rPr lang="en-US" altLang="en-US" dirty="0"/>
              <a:t>The plant site can compare the information before the inspection. </a:t>
            </a:r>
            <a:endParaRPr lang="en-US" altLang="en-US">
              <a:cs typeface="Calibri" panose="020F0502020204030204" pitchFamily="34" charset="0"/>
            </a:endParaRPr>
          </a:p>
          <a:p>
            <a:r>
              <a:rPr lang="en-US" altLang="en-US">
                <a:cs typeface="Calibri"/>
              </a:rPr>
              <a:t>Via the hyper link, ISP is able to access to training materials (presentation, instruction paper), which illustrate the use of the table in different case study scenario. </a:t>
            </a:r>
          </a:p>
        </p:txBody>
      </p:sp>
      <p:sp>
        <p:nvSpPr>
          <p:cNvPr id="30724" name="Slide Number Placeholder 3">
            <a:extLst>
              <a:ext uri="{FF2B5EF4-FFF2-40B4-BE49-F238E27FC236}">
                <a16:creationId xmlns:a16="http://schemas.microsoft.com/office/drawing/2014/main" id="{838307D0-405C-477A-A91F-05FE2D06368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36FA54D-0F78-44BB-A2CB-89BD7DD2E0ED}" type="slidenum">
              <a:rPr lang="en-GB" altLang="en-US"/>
              <a:pPr>
                <a:spcBef>
                  <a:spcPct val="0"/>
                </a:spcBef>
              </a:pPr>
              <a:t>15</a:t>
            </a:fld>
            <a:endParaRPr lang="en-GB" altLang="en-US"/>
          </a:p>
        </p:txBody>
      </p:sp>
    </p:spTree>
    <p:extLst>
      <p:ext uri="{BB962C8B-B14F-4D97-AF65-F5344CB8AC3E}">
        <p14:creationId xmlns:p14="http://schemas.microsoft.com/office/powerpoint/2010/main" val="23632346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FF74DB9E-693B-4143-B058-77704EC3582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6FB8EE11-A839-4BD3-831F-CD6777B4FDD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228600" eaLnBrk="1" hangingPunct="1">
              <a:spcBef>
                <a:spcPct val="20000"/>
              </a:spcBef>
              <a:buClr>
                <a:schemeClr val="accent1"/>
              </a:buClr>
              <a:buFontTx/>
              <a:buChar char="•"/>
            </a:pPr>
            <a:endParaRPr lang="en-US" altLang="en-US" sz="2400">
              <a:cs typeface="Calibri" panose="020F0502020204030204" pitchFamily="34" charset="0"/>
            </a:endParaRPr>
          </a:p>
        </p:txBody>
      </p:sp>
      <p:sp>
        <p:nvSpPr>
          <p:cNvPr id="14340" name="Slide Number Placeholder 3">
            <a:extLst>
              <a:ext uri="{FF2B5EF4-FFF2-40B4-BE49-F238E27FC236}">
                <a16:creationId xmlns:a16="http://schemas.microsoft.com/office/drawing/2014/main" id="{B8D7390F-C5F5-4BD6-BE5F-ED461C581AD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00D7E4F-98B8-4EC0-9E55-527D0979E1C5}" type="slidenum">
              <a:rPr lang="en-GB" altLang="en-US"/>
              <a:pPr>
                <a:spcBef>
                  <a:spcPct val="0"/>
                </a:spcBef>
              </a:pPr>
              <a:t>2</a:t>
            </a:fld>
            <a:endParaRPr lang="en-GB" altLang="en-US"/>
          </a:p>
        </p:txBody>
      </p:sp>
    </p:spTree>
    <p:extLst>
      <p:ext uri="{BB962C8B-B14F-4D97-AF65-F5344CB8AC3E}">
        <p14:creationId xmlns:p14="http://schemas.microsoft.com/office/powerpoint/2010/main" val="15981325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D613FC1F-5D54-4CA7-A7F3-9C8D299CAE9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3FF4BED1-5CA6-4F70-9D77-30C21CDA6F9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a:t>Although the information on this slide is optional, it is recommended introductions to ensure all parties involved in the inspection are introduced to their counterparts and to ensure names and titles are properly referenced in the inspection report. The slide should include the names and positions of the Government Host Team (HT), and plant site representatives participating in the inspection.</a:t>
            </a:r>
          </a:p>
          <a:p>
            <a:pPr eaLnBrk="1" hangingPunct="1"/>
            <a:endParaRPr lang="en-US" altLang="en-US"/>
          </a:p>
          <a:p>
            <a:pPr eaLnBrk="1" hangingPunct="1"/>
            <a:r>
              <a:rPr lang="en-US" altLang="en-US"/>
              <a:t>The OPCW inspectors will be identified in the host team notification could be sent to the plant site prior to the inspection and also by the Advance Team (AT) (if applicable). </a:t>
            </a:r>
            <a:endParaRPr lang="en-GB" altLang="en-US"/>
          </a:p>
        </p:txBody>
      </p:sp>
      <p:sp>
        <p:nvSpPr>
          <p:cNvPr id="16388" name="Slide Number Placeholder 3">
            <a:extLst>
              <a:ext uri="{FF2B5EF4-FFF2-40B4-BE49-F238E27FC236}">
                <a16:creationId xmlns:a16="http://schemas.microsoft.com/office/drawing/2014/main" id="{7CBC795B-CB42-4564-837E-88C0A2678D6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5D3C667-0816-479C-B200-4D026A32E6C3}" type="slidenum">
              <a:rPr lang="en-GB" altLang="en-US"/>
              <a:pPr>
                <a:spcBef>
                  <a:spcPct val="0"/>
                </a:spcBef>
              </a:pPr>
              <a:t>4</a:t>
            </a:fld>
            <a:endParaRPr lang="en-GB" altLang="en-US"/>
          </a:p>
        </p:txBody>
      </p:sp>
    </p:spTree>
    <p:extLst>
      <p:ext uri="{BB962C8B-B14F-4D97-AF65-F5344CB8AC3E}">
        <p14:creationId xmlns:p14="http://schemas.microsoft.com/office/powerpoint/2010/main" val="21808352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01D00E57-6CAE-4DEB-A098-CFEB2B03B3C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5B58DD7C-200A-45E3-8184-943FD0A97F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GB" altLang="en-US"/>
              <a:t>In case of operational control changes over the recent years further explanation is welcomed.</a:t>
            </a:r>
          </a:p>
        </p:txBody>
      </p:sp>
      <p:sp>
        <p:nvSpPr>
          <p:cNvPr id="18436" name="Slide Number Placeholder 3">
            <a:extLst>
              <a:ext uri="{FF2B5EF4-FFF2-40B4-BE49-F238E27FC236}">
                <a16:creationId xmlns:a16="http://schemas.microsoft.com/office/drawing/2014/main" id="{F9D000AE-8A43-47CA-B561-5C61D5E21D8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E71A2A2-9890-4B37-9321-C892583B97C8}" type="slidenum">
              <a:rPr lang="en-GB" altLang="en-US"/>
              <a:pPr>
                <a:spcBef>
                  <a:spcPct val="0"/>
                </a:spcBef>
              </a:pPr>
              <a:t>5</a:t>
            </a:fld>
            <a:endParaRPr lang="en-GB" altLang="en-US"/>
          </a:p>
        </p:txBody>
      </p:sp>
    </p:spTree>
    <p:extLst>
      <p:ext uri="{BB962C8B-B14F-4D97-AF65-F5344CB8AC3E}">
        <p14:creationId xmlns:p14="http://schemas.microsoft.com/office/powerpoint/2010/main" val="27722205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511A296E-89CB-4608-814E-684228E67E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DD14BF5E-6AC6-4704-9549-AC2BA22C2FA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a:t>This slide informs the inspection team of the site-specific operational safety guidelines governing activities on-site including personal protective equipment requirements for visitors, safety procedures, and training. You may choose to augment the next few slides with any existing safety briefings and/or videos you routinely use to orient and inform visitors to your plant of safety considerations and preparations. </a:t>
            </a:r>
          </a:p>
          <a:p>
            <a:pPr eaLnBrk="1" hangingPunct="1"/>
            <a:endParaRPr lang="en-US" altLang="en-US"/>
          </a:p>
          <a:p>
            <a:pPr eaLnBrk="1" hangingPunct="1"/>
            <a:r>
              <a:rPr lang="en-US" altLang="en-US"/>
              <a:t>It can also include any safety requirements or restrictions specific to the declared plant(s) and production areas that the inspection team may visit during the inspection activities. This information is provided for the safety of all inspection participants, and also to explain in advance any restricted access measures that will be implemented due to safety concerns. Other common safety measures (i.e., handrails, cell phone restrictions, etc.) should also be included. </a:t>
            </a:r>
          </a:p>
        </p:txBody>
      </p:sp>
      <p:sp>
        <p:nvSpPr>
          <p:cNvPr id="30724" name="Slide Number Placeholder 3">
            <a:extLst>
              <a:ext uri="{FF2B5EF4-FFF2-40B4-BE49-F238E27FC236}">
                <a16:creationId xmlns:a16="http://schemas.microsoft.com/office/drawing/2014/main" id="{451884AA-BF6A-4894-BF5F-85AC0911E4A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288AA92-E97F-4FEB-A3D9-3717947C4843}" type="slidenum">
              <a:rPr lang="en-GB" altLang="en-US"/>
              <a:pPr>
                <a:spcBef>
                  <a:spcPct val="0"/>
                </a:spcBef>
              </a:pPr>
              <a:t>7</a:t>
            </a:fld>
            <a:endParaRPr lang="en-GB" altLang="en-US"/>
          </a:p>
        </p:txBody>
      </p:sp>
    </p:spTree>
    <p:extLst>
      <p:ext uri="{BB962C8B-B14F-4D97-AF65-F5344CB8AC3E}">
        <p14:creationId xmlns:p14="http://schemas.microsoft.com/office/powerpoint/2010/main" val="41226466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B08A63F7-9192-410A-AA54-61C50048B49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E46FCD1D-F492-4044-B61D-7A4CF8D99DF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dirty="0"/>
              <a:t>Administrative and logistics information enables the IT to create an inspection plan that is consistent with the plant site's operational considerations. Plant site working hours should be noted (especially if administrative and operational hours differ). Also, on-site transportation arrangements (primarily if the plant site is large), locations for general discussions, inspection team and host team work spaces, as well as other site specific logistical and administrative requirements should be included in this slide. The plant site should use this slide to reinforce that inspectors will always be accompanied by a host team escort and a plant site representative (if required) while on-site.</a:t>
            </a:r>
          </a:p>
          <a:p>
            <a:pPr eaLnBrk="1" hangingPunct="1"/>
            <a:endParaRPr lang="en-US" altLang="en-US" dirty="0"/>
          </a:p>
        </p:txBody>
      </p:sp>
      <p:sp>
        <p:nvSpPr>
          <p:cNvPr id="32772" name="Slide Number Placeholder 3">
            <a:extLst>
              <a:ext uri="{FF2B5EF4-FFF2-40B4-BE49-F238E27FC236}">
                <a16:creationId xmlns:a16="http://schemas.microsoft.com/office/drawing/2014/main" id="{E9CFA29D-00E5-48B5-BC52-7688E4A339B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1D856C4-315E-465F-B1E4-9AECCF0652CB}" type="slidenum">
              <a:rPr lang="en-GB" altLang="en-US"/>
              <a:pPr>
                <a:spcBef>
                  <a:spcPct val="0"/>
                </a:spcBef>
              </a:pPr>
              <a:t>8</a:t>
            </a:fld>
            <a:endParaRPr lang="en-GB" altLang="en-US"/>
          </a:p>
        </p:txBody>
      </p:sp>
    </p:spTree>
    <p:extLst>
      <p:ext uri="{BB962C8B-B14F-4D97-AF65-F5344CB8AC3E}">
        <p14:creationId xmlns:p14="http://schemas.microsoft.com/office/powerpoint/2010/main" val="5880730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0D922B5B-1F9F-428A-8FDF-A8A71BFE42F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29E314E6-E8F3-4EA1-9AA4-BC79EBE003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a:t>To geographically orient and inform the inspectors, it is helpful to identify major elements, operations, areas and buildings within your fence line, and the boundary of the declared plant site whether coterminous with your fence line. </a:t>
            </a:r>
          </a:p>
          <a:p>
            <a:pPr eaLnBrk="1" hangingPunct="1"/>
            <a:endParaRPr lang="en-US" altLang="en-US"/>
          </a:p>
          <a:p>
            <a:pPr eaLnBrk="1" hangingPunct="1"/>
            <a:r>
              <a:rPr lang="en-US" altLang="en-US"/>
              <a:t>It is recommended that any site diagrams be handled as a separate print out document from the PIB. This provides the plant site and the host team better control over such documents during inspection activities.</a:t>
            </a:r>
          </a:p>
          <a:p>
            <a:pPr eaLnBrk="1" hangingPunct="1"/>
            <a:endParaRPr lang="en-US" altLang="en-US"/>
          </a:p>
        </p:txBody>
      </p:sp>
      <p:sp>
        <p:nvSpPr>
          <p:cNvPr id="22532" name="Slide Number Placeholder 3">
            <a:extLst>
              <a:ext uri="{FF2B5EF4-FFF2-40B4-BE49-F238E27FC236}">
                <a16:creationId xmlns:a16="http://schemas.microsoft.com/office/drawing/2014/main" id="{5DE6B5A7-ECB2-4638-AF74-038269930D7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CFB3FE1-38B1-4AF4-A4B8-38B0E88E3762}" type="slidenum">
              <a:rPr lang="en-GB" altLang="en-US"/>
              <a:pPr>
                <a:spcBef>
                  <a:spcPct val="0"/>
                </a:spcBef>
              </a:pPr>
              <a:t>9</a:t>
            </a:fld>
            <a:endParaRPr lang="en-GB" altLang="en-US"/>
          </a:p>
        </p:txBody>
      </p:sp>
    </p:spTree>
    <p:extLst>
      <p:ext uri="{BB962C8B-B14F-4D97-AF65-F5344CB8AC3E}">
        <p14:creationId xmlns:p14="http://schemas.microsoft.com/office/powerpoint/2010/main" val="18563248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BB19A16E-8F03-405C-926E-A06033D41EF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CDAA4F47-9276-4827-89EC-DC83EE4B73D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dirty="0"/>
              <a:t>This slide should reflect the information provided in your data declaration and should point out any changes or amendments identified since submission of the declaration. </a:t>
            </a:r>
          </a:p>
          <a:p>
            <a:pPr eaLnBrk="1" hangingPunct="1"/>
            <a:endParaRPr lang="en-US" altLang="en-US"/>
          </a:p>
          <a:p>
            <a:pPr eaLnBrk="1" hangingPunct="1"/>
            <a:r>
              <a:rPr lang="en-US" altLang="en-US" dirty="0"/>
              <a:t>Please follow requirements under Part VII of the VA and declaration forms for Schedule 2 regime.</a:t>
            </a:r>
          </a:p>
        </p:txBody>
      </p:sp>
      <p:sp>
        <p:nvSpPr>
          <p:cNvPr id="24580" name="Slide Number Placeholder 3">
            <a:extLst>
              <a:ext uri="{FF2B5EF4-FFF2-40B4-BE49-F238E27FC236}">
                <a16:creationId xmlns:a16="http://schemas.microsoft.com/office/drawing/2014/main" id="{00C664B8-B1C4-4494-A03C-81E045BA47E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907703E-A358-49EF-8115-BBB751741307}" type="slidenum">
              <a:rPr lang="en-GB" altLang="en-US"/>
              <a:pPr>
                <a:spcBef>
                  <a:spcPct val="0"/>
                </a:spcBef>
              </a:pPr>
              <a:t>10</a:t>
            </a:fld>
            <a:endParaRPr lang="en-GB" altLang="en-US"/>
          </a:p>
        </p:txBody>
      </p:sp>
    </p:spTree>
    <p:extLst>
      <p:ext uri="{BB962C8B-B14F-4D97-AF65-F5344CB8AC3E}">
        <p14:creationId xmlns:p14="http://schemas.microsoft.com/office/powerpoint/2010/main" val="37252494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20823630-8B9A-403E-829F-408C49AD296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0D03BF3B-2EE8-42D7-8B14-FE26675D018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dirty="0"/>
              <a:t>In general, an overview of declared activities is provided to clarify the relationship between declared chemicals and chemicals present at the plant site. </a:t>
            </a:r>
          </a:p>
          <a:p>
            <a:pPr eaLnBrk="1" hangingPunct="1"/>
            <a:endParaRPr lang="en-US" altLang="en-US"/>
          </a:p>
          <a:p>
            <a:pPr eaLnBrk="1" hangingPunct="1"/>
            <a:r>
              <a:rPr lang="en-US" altLang="en-US" dirty="0"/>
              <a:t>Information regarding other scheduled chemicals on-site and DOCs are included to enhance transparency of other activities conducted at the site and to help demonstrate the absence of prohibited activities by identifying potential precursor chemicals present on the plant site. </a:t>
            </a:r>
          </a:p>
        </p:txBody>
      </p:sp>
      <p:sp>
        <p:nvSpPr>
          <p:cNvPr id="26628" name="Slide Number Placeholder 3">
            <a:extLst>
              <a:ext uri="{FF2B5EF4-FFF2-40B4-BE49-F238E27FC236}">
                <a16:creationId xmlns:a16="http://schemas.microsoft.com/office/drawing/2014/main" id="{C28B897B-458F-423F-8BE5-15BF4C6ECF1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FE14C41-1D85-4D1D-83F5-413E96A42538}" type="slidenum">
              <a:rPr lang="en-GB" altLang="en-US"/>
              <a:pPr>
                <a:spcBef>
                  <a:spcPct val="0"/>
                </a:spcBef>
              </a:pPr>
              <a:t>11</a:t>
            </a:fld>
            <a:endParaRPr lang="en-GB" altLang="en-US"/>
          </a:p>
        </p:txBody>
      </p:sp>
    </p:spTree>
    <p:extLst>
      <p:ext uri="{BB962C8B-B14F-4D97-AF65-F5344CB8AC3E}">
        <p14:creationId xmlns:p14="http://schemas.microsoft.com/office/powerpoint/2010/main" val="119451733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862C80A5-D0D5-49A3-AA73-F3C021F8FD20}"/>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01650" y="439738"/>
            <a:ext cx="1152525"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OPCW Organisation for the Prohibition of Chemical Weapons">
            <a:extLst>
              <a:ext uri="{FF2B5EF4-FFF2-40B4-BE49-F238E27FC236}">
                <a16:creationId xmlns:a16="http://schemas.microsoft.com/office/drawing/2014/main" id="{7444F121-60CA-4378-AF0A-B6BACC8DE1F6}"/>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124075" y="866775"/>
            <a:ext cx="4899025" cy="80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465D6545-C211-48F3-8D19-95E600B9801C}"/>
              </a:ext>
            </a:extLst>
          </p:cNvPr>
          <p:cNvSpPr/>
          <p:nvPr userDrawn="1"/>
        </p:nvSpPr>
        <p:spPr>
          <a:xfrm>
            <a:off x="0" y="2205038"/>
            <a:ext cx="9144000" cy="4652962"/>
          </a:xfrm>
          <a:prstGeom prst="rect">
            <a:avLst/>
          </a:prstGeom>
          <a:gradFill>
            <a:gsLst>
              <a:gs pos="100000">
                <a:schemeClr val="accent1"/>
              </a:gs>
              <a:gs pos="0">
                <a:schemeClr val="accent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cxnSp>
        <p:nvCxnSpPr>
          <p:cNvPr id="7" name="Straight Connector 6">
            <a:extLst>
              <a:ext uri="{FF2B5EF4-FFF2-40B4-BE49-F238E27FC236}">
                <a16:creationId xmlns:a16="http://schemas.microsoft.com/office/drawing/2014/main" id="{393AC170-D81A-4D3B-A972-D7EA0F1A46A2}"/>
              </a:ext>
            </a:extLst>
          </p:cNvPr>
          <p:cNvCxnSpPr/>
          <p:nvPr userDrawn="1"/>
        </p:nvCxnSpPr>
        <p:spPr>
          <a:xfrm>
            <a:off x="1863725" y="692150"/>
            <a:ext cx="0" cy="1512888"/>
          </a:xfrm>
          <a:prstGeom prst="line">
            <a:avLst/>
          </a:prstGeom>
          <a:ln w="15875">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4D8EC879-9662-4748-AB1A-A7D6809877AD}"/>
              </a:ext>
            </a:extLst>
          </p:cNvPr>
          <p:cNvCxnSpPr/>
          <p:nvPr userDrawn="1"/>
        </p:nvCxnSpPr>
        <p:spPr>
          <a:xfrm>
            <a:off x="1863725" y="2205038"/>
            <a:ext cx="0" cy="3865562"/>
          </a:xfrm>
          <a:prstGeom prst="line">
            <a:avLst/>
          </a:prstGeom>
          <a:ln w="15875">
            <a:solidFill>
              <a:schemeClr val="bg1">
                <a:alpha val="30000"/>
              </a:schemeClr>
            </a:solidFill>
          </a:ln>
        </p:spPr>
        <p:style>
          <a:lnRef idx="1">
            <a:schemeClr val="dk1"/>
          </a:lnRef>
          <a:fillRef idx="0">
            <a:schemeClr val="dk1"/>
          </a:fillRef>
          <a:effectRef idx="0">
            <a:schemeClr val="dk1"/>
          </a:effectRef>
          <a:fontRef idx="minor">
            <a:schemeClr val="tx1"/>
          </a:fontRef>
        </p:style>
      </p:cxnSp>
      <p:sp>
        <p:nvSpPr>
          <p:cNvPr id="2" name="Title 1"/>
          <p:cNvSpPr>
            <a:spLocks noGrp="1"/>
          </p:cNvSpPr>
          <p:nvPr>
            <p:ph type="ctrTitle"/>
          </p:nvPr>
        </p:nvSpPr>
        <p:spPr>
          <a:xfrm>
            <a:off x="2051720" y="2636912"/>
            <a:ext cx="6177880" cy="2593975"/>
          </a:xfrm>
        </p:spPr>
        <p:txBody>
          <a:bodyPr anchor="b"/>
          <a:lstStyle>
            <a:lvl1pPr>
              <a:defRPr sz="5400">
                <a:ln>
                  <a:noFill/>
                </a:ln>
                <a:solidFill>
                  <a:schemeClr val="bg1"/>
                </a:solidFill>
              </a:defRPr>
            </a:lvl1pPr>
          </a:lstStyle>
          <a:p>
            <a:r>
              <a:rPr lang="en-US"/>
              <a:t>Click to edit Master title style</a:t>
            </a:r>
          </a:p>
        </p:txBody>
      </p:sp>
      <p:sp>
        <p:nvSpPr>
          <p:cNvPr id="3" name="Subtitle 2"/>
          <p:cNvSpPr>
            <a:spLocks noGrp="1"/>
          </p:cNvSpPr>
          <p:nvPr>
            <p:ph type="subTitle" idx="1"/>
          </p:nvPr>
        </p:nvSpPr>
        <p:spPr>
          <a:xfrm>
            <a:off x="2051720" y="5303912"/>
            <a:ext cx="5095840" cy="1066800"/>
          </a:xfrm>
        </p:spPr>
        <p:txBody>
          <a:bodyPr>
            <a:normAutofit/>
          </a:bodyPr>
          <a:lstStyle>
            <a:lvl1pPr marL="0" indent="0" algn="l">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906468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Big Statem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87B494-E2E0-4F0D-8FE9-936CF12D2EB9}"/>
              </a:ext>
            </a:extLst>
          </p:cNvPr>
          <p:cNvSpPr/>
          <p:nvPr userDrawn="1"/>
        </p:nvSpPr>
        <p:spPr>
          <a:xfrm>
            <a:off x="0" y="2205038"/>
            <a:ext cx="9144000" cy="4652962"/>
          </a:xfrm>
          <a:prstGeom prst="rect">
            <a:avLst/>
          </a:prstGeom>
          <a:gradFill>
            <a:gsLst>
              <a:gs pos="100000">
                <a:schemeClr val="accent1"/>
              </a:gs>
              <a:gs pos="0">
                <a:schemeClr val="accent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Slide Number Placeholder 5">
            <a:extLst>
              <a:ext uri="{FF2B5EF4-FFF2-40B4-BE49-F238E27FC236}">
                <a16:creationId xmlns:a16="http://schemas.microsoft.com/office/drawing/2014/main" id="{385C12E8-5D91-460B-BAFA-2900FC7860FE}"/>
              </a:ext>
            </a:extLst>
          </p:cNvPr>
          <p:cNvSpPr>
            <a:spLocks/>
          </p:cNvSpPr>
          <p:nvPr userDrawn="1"/>
        </p:nvSpPr>
        <p:spPr bwMode="auto">
          <a:xfrm>
            <a:off x="8243888" y="6362700"/>
            <a:ext cx="755650" cy="323850"/>
          </a:xfrm>
          <a:prstGeom prst="bracketPair">
            <a:avLst>
              <a:gd name="adj" fmla="val 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Franklin Gothic Book" panose="020B0503020102020204" pitchFamily="34" charset="0"/>
                <a:cs typeface="Arial" panose="020B0604020202020204" pitchFamily="34" charset="0"/>
              </a:defRPr>
            </a:lvl1pPr>
            <a:lvl2pPr marL="742950" indent="-285750">
              <a:defRPr>
                <a:solidFill>
                  <a:schemeClr val="tx1"/>
                </a:solidFill>
                <a:latin typeface="Franklin Gothic Book" panose="020B0503020102020204" pitchFamily="34" charset="0"/>
                <a:cs typeface="Arial" panose="020B0604020202020204" pitchFamily="34" charset="0"/>
              </a:defRPr>
            </a:lvl2pPr>
            <a:lvl3pPr marL="1143000" indent="-228600">
              <a:defRPr>
                <a:solidFill>
                  <a:schemeClr val="tx1"/>
                </a:solidFill>
                <a:latin typeface="Franklin Gothic Book" panose="020B0503020102020204" pitchFamily="34" charset="0"/>
                <a:cs typeface="Arial" panose="020B0604020202020204" pitchFamily="34" charset="0"/>
              </a:defRPr>
            </a:lvl3pPr>
            <a:lvl4pPr marL="1600200" indent="-228600">
              <a:defRPr>
                <a:solidFill>
                  <a:schemeClr val="tx1"/>
                </a:solidFill>
                <a:latin typeface="Franklin Gothic Book" panose="020B0503020102020204" pitchFamily="34" charset="0"/>
                <a:cs typeface="Arial" panose="020B0604020202020204" pitchFamily="34" charset="0"/>
              </a:defRPr>
            </a:lvl4pPr>
            <a:lvl5pPr marL="2057400" indent="-22860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algn="r" eaLnBrk="1" hangingPunct="1"/>
            <a:fld id="{73F0F366-CB48-40FD-B6D7-FC71CB971573}" type="slidenum">
              <a:rPr lang="en-GB" altLang="en-US" sz="1200">
                <a:solidFill>
                  <a:srgbClr val="BDDCF8"/>
                </a:solidFill>
                <a:ea typeface="ＭＳ Ｐゴシック" panose="020B0600070205080204" pitchFamily="34" charset="-128"/>
              </a:rPr>
              <a:pPr algn="r" eaLnBrk="1" hangingPunct="1"/>
              <a:t>‹#›</a:t>
            </a:fld>
            <a:endParaRPr lang="en-GB" altLang="en-US" sz="1200">
              <a:solidFill>
                <a:srgbClr val="839EC2"/>
              </a:solidFill>
              <a:ea typeface="ＭＳ Ｐゴシック" panose="020B0600070205080204" pitchFamily="34" charset="-128"/>
            </a:endParaRPr>
          </a:p>
        </p:txBody>
      </p:sp>
      <p:pic>
        <p:nvPicPr>
          <p:cNvPr id="6" name="Picture 3" descr="OPCW">
            <a:extLst>
              <a:ext uri="{FF2B5EF4-FFF2-40B4-BE49-F238E27FC236}">
                <a16:creationId xmlns:a16="http://schemas.microsoft.com/office/drawing/2014/main" id="{3348A862-4FE8-4F0A-8026-C3E608F3D619}"/>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18102" r="46188"/>
          <a:stretch>
            <a:fillRect/>
          </a:stretch>
        </p:blipFill>
        <p:spPr bwMode="auto">
          <a:xfrm>
            <a:off x="900113" y="6024563"/>
            <a:ext cx="1223962"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a:extLst>
              <a:ext uri="{FF2B5EF4-FFF2-40B4-BE49-F238E27FC236}">
                <a16:creationId xmlns:a16="http://schemas.microsoft.com/office/drawing/2014/main" id="{CEC07DA1-A174-43EC-9936-9EECECCE0980}"/>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8125" y="6007100"/>
            <a:ext cx="661988"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74183" y="332656"/>
            <a:ext cx="7255417" cy="1656184"/>
          </a:xfrm>
        </p:spPr>
        <p:txBody>
          <a:bodyPr anchor="b"/>
          <a:lstStyle>
            <a:lvl1pPr>
              <a:defRPr sz="4000">
                <a:ln>
                  <a:noFill/>
                </a:ln>
                <a:solidFill>
                  <a:schemeClr val="tx2"/>
                </a:solidFill>
              </a:defRPr>
            </a:lvl1pPr>
          </a:lstStyle>
          <a:p>
            <a:r>
              <a:rPr lang="en-US"/>
              <a:t>Click to edit Master title style</a:t>
            </a:r>
          </a:p>
        </p:txBody>
      </p:sp>
      <p:sp>
        <p:nvSpPr>
          <p:cNvPr id="3" name="Subtitle 2"/>
          <p:cNvSpPr>
            <a:spLocks noGrp="1"/>
          </p:cNvSpPr>
          <p:nvPr>
            <p:ph type="subTitle" idx="1"/>
          </p:nvPr>
        </p:nvSpPr>
        <p:spPr>
          <a:xfrm>
            <a:off x="971600" y="2420889"/>
            <a:ext cx="7272808" cy="3312368"/>
          </a:xfrm>
        </p:spPr>
        <p:txBody>
          <a:bodyPr>
            <a:normAutofit/>
          </a:bodyPr>
          <a:lstStyle>
            <a:lvl1pPr marL="0" indent="0" algn="l">
              <a:buNone/>
              <a:defRPr lang="en-US" sz="4000" dirty="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965827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2330EDA-F3CB-441D-ADDF-689EF60BCC11}"/>
              </a:ext>
            </a:extLst>
          </p:cNvPr>
          <p:cNvSpPr/>
          <p:nvPr userDrawn="1"/>
        </p:nvSpPr>
        <p:spPr>
          <a:xfrm>
            <a:off x="0" y="5870575"/>
            <a:ext cx="9144000" cy="987425"/>
          </a:xfrm>
          <a:prstGeom prst="rect">
            <a:avLst/>
          </a:prstGeom>
          <a:gradFill>
            <a:gsLst>
              <a:gs pos="100000">
                <a:schemeClr val="accent1"/>
              </a:gs>
              <a:gs pos="0">
                <a:schemeClr val="accent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Slide Number Placeholder 5">
            <a:extLst>
              <a:ext uri="{FF2B5EF4-FFF2-40B4-BE49-F238E27FC236}">
                <a16:creationId xmlns:a16="http://schemas.microsoft.com/office/drawing/2014/main" id="{85B8B2AC-C202-4764-A531-1728B9B88FDC}"/>
              </a:ext>
            </a:extLst>
          </p:cNvPr>
          <p:cNvSpPr>
            <a:spLocks/>
          </p:cNvSpPr>
          <p:nvPr userDrawn="1"/>
        </p:nvSpPr>
        <p:spPr bwMode="auto">
          <a:xfrm>
            <a:off x="8243888" y="6362700"/>
            <a:ext cx="755650" cy="323850"/>
          </a:xfrm>
          <a:prstGeom prst="bracketPair">
            <a:avLst>
              <a:gd name="adj" fmla="val 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Franklin Gothic Book" panose="020B0503020102020204" pitchFamily="34" charset="0"/>
                <a:cs typeface="Arial" panose="020B0604020202020204" pitchFamily="34" charset="0"/>
              </a:defRPr>
            </a:lvl1pPr>
            <a:lvl2pPr marL="742950" indent="-285750">
              <a:defRPr>
                <a:solidFill>
                  <a:schemeClr val="tx1"/>
                </a:solidFill>
                <a:latin typeface="Franklin Gothic Book" panose="020B0503020102020204" pitchFamily="34" charset="0"/>
                <a:cs typeface="Arial" panose="020B0604020202020204" pitchFamily="34" charset="0"/>
              </a:defRPr>
            </a:lvl2pPr>
            <a:lvl3pPr marL="1143000" indent="-228600">
              <a:defRPr>
                <a:solidFill>
                  <a:schemeClr val="tx1"/>
                </a:solidFill>
                <a:latin typeface="Franklin Gothic Book" panose="020B0503020102020204" pitchFamily="34" charset="0"/>
                <a:cs typeface="Arial" panose="020B0604020202020204" pitchFamily="34" charset="0"/>
              </a:defRPr>
            </a:lvl3pPr>
            <a:lvl4pPr marL="1600200" indent="-228600">
              <a:defRPr>
                <a:solidFill>
                  <a:schemeClr val="tx1"/>
                </a:solidFill>
                <a:latin typeface="Franklin Gothic Book" panose="020B0503020102020204" pitchFamily="34" charset="0"/>
                <a:cs typeface="Arial" panose="020B0604020202020204" pitchFamily="34" charset="0"/>
              </a:defRPr>
            </a:lvl4pPr>
            <a:lvl5pPr marL="2057400" indent="-22860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algn="r" eaLnBrk="1" hangingPunct="1"/>
            <a:fld id="{409FC579-61A6-4BAA-968C-BC99E6565982}" type="slidenum">
              <a:rPr lang="en-GB" altLang="en-US" sz="1200">
                <a:solidFill>
                  <a:srgbClr val="BDDCF8"/>
                </a:solidFill>
                <a:ea typeface="ＭＳ Ｐゴシック" panose="020B0600070205080204" pitchFamily="34" charset="-128"/>
              </a:rPr>
              <a:pPr algn="r" eaLnBrk="1" hangingPunct="1"/>
              <a:t>‹#›</a:t>
            </a:fld>
            <a:endParaRPr lang="en-GB" altLang="en-US" sz="1200">
              <a:solidFill>
                <a:srgbClr val="839EC2"/>
              </a:solidFill>
              <a:ea typeface="ＭＳ Ｐゴシック" panose="020B0600070205080204" pitchFamily="34" charset="-128"/>
            </a:endParaRPr>
          </a:p>
        </p:txBody>
      </p:sp>
      <p:pic>
        <p:nvPicPr>
          <p:cNvPr id="6" name="Picture 3" descr="OPCW">
            <a:extLst>
              <a:ext uri="{FF2B5EF4-FFF2-40B4-BE49-F238E27FC236}">
                <a16:creationId xmlns:a16="http://schemas.microsoft.com/office/drawing/2014/main" id="{A2C8AB21-733F-4C1F-B105-7ACCCEDC4A32}"/>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18102" r="46188"/>
          <a:stretch>
            <a:fillRect/>
          </a:stretch>
        </p:blipFill>
        <p:spPr bwMode="auto">
          <a:xfrm>
            <a:off x="900113" y="6024563"/>
            <a:ext cx="1223962"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a:extLst>
              <a:ext uri="{FF2B5EF4-FFF2-40B4-BE49-F238E27FC236}">
                <a16:creationId xmlns:a16="http://schemas.microsoft.com/office/drawing/2014/main" id="{497440A4-56DB-4E2E-94E7-A5DBAAE48BB8}"/>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8125" y="6007100"/>
            <a:ext cx="661988"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vl1pPr>
          </a:lstStyle>
          <a:p>
            <a:r>
              <a:rPr lang="en-US"/>
              <a:t>Click to edit Master title style</a:t>
            </a:r>
          </a:p>
        </p:txBody>
      </p:sp>
      <p:sp>
        <p:nvSpPr>
          <p:cNvPr id="3" name="Content Placeholder 2"/>
          <p:cNvSpPr>
            <a:spLocks noGrp="1"/>
          </p:cNvSpPr>
          <p:nvPr>
            <p:ph idx="1"/>
          </p:nvPr>
        </p:nvSpPr>
        <p:spPr>
          <a:xfrm>
            <a:off x="457200" y="1600200"/>
            <a:ext cx="8164996" cy="40610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30587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rge Photo with Title">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BDF3DB31-F0F0-401A-8096-BB3673B346DD}"/>
              </a:ext>
            </a:extLst>
          </p:cNvPr>
          <p:cNvSpPr>
            <a:spLocks/>
          </p:cNvSpPr>
          <p:nvPr userDrawn="1"/>
        </p:nvSpPr>
        <p:spPr bwMode="auto">
          <a:xfrm>
            <a:off x="8243888" y="6362700"/>
            <a:ext cx="755650" cy="323850"/>
          </a:xfrm>
          <a:prstGeom prst="bracketPair">
            <a:avLst>
              <a:gd name="adj" fmla="val 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Franklin Gothic Book" panose="020B0503020102020204" pitchFamily="34" charset="0"/>
                <a:cs typeface="Arial" panose="020B0604020202020204" pitchFamily="34" charset="0"/>
              </a:defRPr>
            </a:lvl1pPr>
            <a:lvl2pPr marL="742950" indent="-285750">
              <a:defRPr>
                <a:solidFill>
                  <a:schemeClr val="tx1"/>
                </a:solidFill>
                <a:latin typeface="Franklin Gothic Book" panose="020B0503020102020204" pitchFamily="34" charset="0"/>
                <a:cs typeface="Arial" panose="020B0604020202020204" pitchFamily="34" charset="0"/>
              </a:defRPr>
            </a:lvl2pPr>
            <a:lvl3pPr marL="1143000" indent="-228600">
              <a:defRPr>
                <a:solidFill>
                  <a:schemeClr val="tx1"/>
                </a:solidFill>
                <a:latin typeface="Franklin Gothic Book" panose="020B0503020102020204" pitchFamily="34" charset="0"/>
                <a:cs typeface="Arial" panose="020B0604020202020204" pitchFamily="34" charset="0"/>
              </a:defRPr>
            </a:lvl3pPr>
            <a:lvl4pPr marL="1600200" indent="-228600">
              <a:defRPr>
                <a:solidFill>
                  <a:schemeClr val="tx1"/>
                </a:solidFill>
                <a:latin typeface="Franklin Gothic Book" panose="020B0503020102020204" pitchFamily="34" charset="0"/>
                <a:cs typeface="Arial" panose="020B0604020202020204" pitchFamily="34" charset="0"/>
              </a:defRPr>
            </a:lvl4pPr>
            <a:lvl5pPr marL="2057400" indent="-22860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algn="r" eaLnBrk="1" hangingPunct="1"/>
            <a:fld id="{61E734EA-9098-40E5-B0FA-58E7B77FB95F}" type="slidenum">
              <a:rPr lang="en-GB" altLang="en-US" sz="1200">
                <a:solidFill>
                  <a:srgbClr val="839EC2"/>
                </a:solidFill>
                <a:ea typeface="ＭＳ Ｐゴシック" panose="020B0600070205080204" pitchFamily="34" charset="-128"/>
              </a:rPr>
              <a:pPr algn="r" eaLnBrk="1" hangingPunct="1"/>
              <a:t>‹#›</a:t>
            </a:fld>
            <a:endParaRPr lang="en-GB" altLang="en-US" sz="1200">
              <a:solidFill>
                <a:srgbClr val="839EC2"/>
              </a:solidFill>
              <a:ea typeface="ＭＳ Ｐゴシック" panose="020B0600070205080204" pitchFamily="34" charset="-128"/>
            </a:endParaRPr>
          </a:p>
        </p:txBody>
      </p:sp>
      <p:sp>
        <p:nvSpPr>
          <p:cNvPr id="7" name="Picture Placeholder 2"/>
          <p:cNvSpPr>
            <a:spLocks noGrp="1" noChangeAspect="1"/>
          </p:cNvSpPr>
          <p:nvPr>
            <p:ph type="pic" idx="10"/>
          </p:nvPr>
        </p:nvSpPr>
        <p:spPr>
          <a:xfrm>
            <a:off x="0" y="0"/>
            <a:ext cx="9144000" cy="68580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8" name="Title 2"/>
          <p:cNvSpPr>
            <a:spLocks noGrp="1"/>
          </p:cNvSpPr>
          <p:nvPr>
            <p:ph type="title"/>
          </p:nvPr>
        </p:nvSpPr>
        <p:spPr>
          <a:xfrm>
            <a:off x="899592" y="4005064"/>
            <a:ext cx="7344816" cy="2016224"/>
          </a:xfrm>
        </p:spPr>
        <p:txBody>
          <a:bodyPr anchor="b" anchorCtr="0"/>
          <a:lstStyle>
            <a:lvl1pPr marL="0" marR="0" indent="0" algn="ctr" defTabSz="914400" rtl="0" eaLnBrk="1" fontAlgn="auto" latinLnBrk="0" hangingPunct="1">
              <a:lnSpc>
                <a:spcPct val="100000"/>
              </a:lnSpc>
              <a:spcBef>
                <a:spcPct val="0"/>
              </a:spcBef>
              <a:spcAft>
                <a:spcPts val="0"/>
              </a:spcAft>
              <a:buClrTx/>
              <a:buSzTx/>
              <a:buFontTx/>
              <a:buNone/>
              <a:tabLst/>
              <a:defRPr sz="4000" baseline="0">
                <a:solidFill>
                  <a:schemeClr val="bg1"/>
                </a:solidFill>
                <a:effectLst>
                  <a:outerShdw blurRad="63500" dist="25400" dir="2700000" algn="tl" rotWithShape="0">
                    <a:prstClr val="black">
                      <a:alpha val="80000"/>
                    </a:prstClr>
                  </a:outerShdw>
                </a:effectLst>
              </a:defRPr>
            </a:lvl1pPr>
          </a:lstStyle>
          <a:p>
            <a:endParaRPr lang="en-GB"/>
          </a:p>
        </p:txBody>
      </p:sp>
    </p:spTree>
    <p:extLst>
      <p:ext uri="{BB962C8B-B14F-4D97-AF65-F5344CB8AC3E}">
        <p14:creationId xmlns:p14="http://schemas.microsoft.com/office/powerpoint/2010/main" val="1971997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wo Columns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32EBCF-8496-4E53-B8E1-252E42089FE9}"/>
              </a:ext>
            </a:extLst>
          </p:cNvPr>
          <p:cNvSpPr/>
          <p:nvPr userDrawn="1"/>
        </p:nvSpPr>
        <p:spPr>
          <a:xfrm>
            <a:off x="0" y="5870575"/>
            <a:ext cx="9144000" cy="987425"/>
          </a:xfrm>
          <a:prstGeom prst="rect">
            <a:avLst/>
          </a:prstGeom>
          <a:gradFill>
            <a:gsLst>
              <a:gs pos="100000">
                <a:schemeClr val="accent1"/>
              </a:gs>
              <a:gs pos="0">
                <a:schemeClr val="accent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eaLnBrk="1" fontAlgn="auto" hangingPunct="1">
              <a:spcBef>
                <a:spcPts val="0"/>
              </a:spcBef>
              <a:spcAft>
                <a:spcPts val="0"/>
              </a:spcAft>
              <a:defRPr/>
            </a:pPr>
            <a:endParaRPr lang="en-US"/>
          </a:p>
        </p:txBody>
      </p:sp>
      <p:sp>
        <p:nvSpPr>
          <p:cNvPr id="6" name="Slide Number Placeholder 5">
            <a:extLst>
              <a:ext uri="{FF2B5EF4-FFF2-40B4-BE49-F238E27FC236}">
                <a16:creationId xmlns:a16="http://schemas.microsoft.com/office/drawing/2014/main" id="{9A42A60D-AE51-4C5A-8C89-3D23ACE3C815}"/>
              </a:ext>
            </a:extLst>
          </p:cNvPr>
          <p:cNvSpPr>
            <a:spLocks/>
          </p:cNvSpPr>
          <p:nvPr userDrawn="1"/>
        </p:nvSpPr>
        <p:spPr bwMode="auto">
          <a:xfrm>
            <a:off x="8243888" y="6362700"/>
            <a:ext cx="755650" cy="323850"/>
          </a:xfrm>
          <a:prstGeom prst="bracketPair">
            <a:avLst>
              <a:gd name="adj" fmla="val 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ormAutofit/>
          </a:bodyPr>
          <a:lstStyle>
            <a:lvl1pPr>
              <a:defRPr>
                <a:solidFill>
                  <a:schemeClr val="tx1"/>
                </a:solidFill>
                <a:latin typeface="Franklin Gothic Book" panose="020B0503020102020204" pitchFamily="34" charset="0"/>
                <a:cs typeface="Arial" panose="020B0604020202020204" pitchFamily="34" charset="0"/>
              </a:defRPr>
            </a:lvl1pPr>
            <a:lvl2pPr marL="742950" indent="-285750">
              <a:defRPr>
                <a:solidFill>
                  <a:schemeClr val="tx1"/>
                </a:solidFill>
                <a:latin typeface="Franklin Gothic Book" panose="020B0503020102020204" pitchFamily="34" charset="0"/>
                <a:cs typeface="Arial" panose="020B0604020202020204" pitchFamily="34" charset="0"/>
              </a:defRPr>
            </a:lvl2pPr>
            <a:lvl3pPr marL="1143000" indent="-228600">
              <a:defRPr>
                <a:solidFill>
                  <a:schemeClr val="tx1"/>
                </a:solidFill>
                <a:latin typeface="Franklin Gothic Book" panose="020B0503020102020204" pitchFamily="34" charset="0"/>
                <a:cs typeface="Arial" panose="020B0604020202020204" pitchFamily="34" charset="0"/>
              </a:defRPr>
            </a:lvl3pPr>
            <a:lvl4pPr marL="1600200" indent="-228600">
              <a:defRPr>
                <a:solidFill>
                  <a:schemeClr val="tx1"/>
                </a:solidFill>
                <a:latin typeface="Franklin Gothic Book" panose="020B0503020102020204" pitchFamily="34" charset="0"/>
                <a:cs typeface="Arial" panose="020B0604020202020204" pitchFamily="34" charset="0"/>
              </a:defRPr>
            </a:lvl4pPr>
            <a:lvl5pPr marL="2057400" indent="-22860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algn="r" eaLnBrk="1" hangingPunct="1"/>
            <a:fld id="{F5B80963-8A44-49FE-9BE9-A70D705CD9BB}" type="slidenum">
              <a:rPr lang="en-GB" altLang="en-US" sz="1200">
                <a:solidFill>
                  <a:srgbClr val="BDDCF8"/>
                </a:solidFill>
                <a:ea typeface="ＭＳ Ｐゴシック" panose="020B0600070205080204" pitchFamily="34" charset="-128"/>
              </a:rPr>
              <a:pPr algn="r" eaLnBrk="1" hangingPunct="1"/>
              <a:t>‹#›</a:t>
            </a:fld>
            <a:endParaRPr lang="en-GB" altLang="en-US" sz="1200">
              <a:solidFill>
                <a:srgbClr val="839EC2"/>
              </a:solidFill>
              <a:ea typeface="ＭＳ Ｐゴシック" panose="020B0600070205080204" pitchFamily="34" charset="-128"/>
            </a:endParaRPr>
          </a:p>
        </p:txBody>
      </p:sp>
      <p:pic>
        <p:nvPicPr>
          <p:cNvPr id="7" name="Picture 3" descr="OPCW">
            <a:extLst>
              <a:ext uri="{FF2B5EF4-FFF2-40B4-BE49-F238E27FC236}">
                <a16:creationId xmlns:a16="http://schemas.microsoft.com/office/drawing/2014/main" id="{04492AC8-3A92-44F2-8384-767C25644CF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18102" r="46188"/>
          <a:stretch>
            <a:fillRect/>
          </a:stretch>
        </p:blipFill>
        <p:spPr bwMode="auto">
          <a:xfrm>
            <a:off x="900113" y="6024563"/>
            <a:ext cx="1223962"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a:extLst>
              <a:ext uri="{FF2B5EF4-FFF2-40B4-BE49-F238E27FC236}">
                <a16:creationId xmlns:a16="http://schemas.microsoft.com/office/drawing/2014/main" id="{555FF4B4-06A8-4994-AE03-F53404A4FF54}"/>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8125" y="6007100"/>
            <a:ext cx="661988"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itle 17"/>
          <p:cNvSpPr>
            <a:spLocks noGrp="1"/>
          </p:cNvSpPr>
          <p:nvPr>
            <p:ph type="title"/>
          </p:nvPr>
        </p:nvSpPr>
        <p:spPr/>
        <p:txBody>
          <a:bodyPr/>
          <a:lstStyle>
            <a:lvl1pPr>
              <a:defRPr sz="4000"/>
            </a:lvl1pPr>
          </a:lstStyle>
          <a:p>
            <a:r>
              <a:rPr lang="en-US"/>
              <a:t>Click to edit Master title style</a:t>
            </a:r>
            <a:endParaRPr lang="en-GB"/>
          </a:p>
        </p:txBody>
      </p:sp>
      <p:sp>
        <p:nvSpPr>
          <p:cNvPr id="22" name="Content Placeholder 21"/>
          <p:cNvSpPr>
            <a:spLocks noGrp="1"/>
          </p:cNvSpPr>
          <p:nvPr>
            <p:ph sz="quarter" idx="10"/>
          </p:nvPr>
        </p:nvSpPr>
        <p:spPr>
          <a:xfrm>
            <a:off x="468312" y="1557338"/>
            <a:ext cx="3959672" cy="410368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Content Placeholder 21"/>
          <p:cNvSpPr>
            <a:spLocks noGrp="1"/>
          </p:cNvSpPr>
          <p:nvPr>
            <p:ph sz="quarter" idx="11"/>
          </p:nvPr>
        </p:nvSpPr>
        <p:spPr>
          <a:xfrm>
            <a:off x="4644776" y="1557338"/>
            <a:ext cx="3959672" cy="410368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918321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2F027E2-3930-4CB3-9A85-6F5F55062269}"/>
              </a:ext>
            </a:extLst>
          </p:cNvPr>
          <p:cNvSpPr/>
          <p:nvPr userDrawn="1"/>
        </p:nvSpPr>
        <p:spPr>
          <a:xfrm>
            <a:off x="0" y="5870575"/>
            <a:ext cx="9144000" cy="987425"/>
          </a:xfrm>
          <a:prstGeom prst="rect">
            <a:avLst/>
          </a:prstGeom>
          <a:gradFill>
            <a:gsLst>
              <a:gs pos="100000">
                <a:schemeClr val="accent1"/>
              </a:gs>
              <a:gs pos="0">
                <a:schemeClr val="accent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eaLnBrk="1" fontAlgn="auto" hangingPunct="1">
              <a:spcBef>
                <a:spcPts val="0"/>
              </a:spcBef>
              <a:spcAft>
                <a:spcPts val="0"/>
              </a:spcAft>
              <a:defRPr/>
            </a:pPr>
            <a:endParaRPr lang="en-US"/>
          </a:p>
        </p:txBody>
      </p:sp>
      <p:sp>
        <p:nvSpPr>
          <p:cNvPr id="8" name="Slide Number Placeholder 5">
            <a:extLst>
              <a:ext uri="{FF2B5EF4-FFF2-40B4-BE49-F238E27FC236}">
                <a16:creationId xmlns:a16="http://schemas.microsoft.com/office/drawing/2014/main" id="{DADF9FA3-A9CD-4C4D-8A29-E0086BC6285F}"/>
              </a:ext>
            </a:extLst>
          </p:cNvPr>
          <p:cNvSpPr>
            <a:spLocks/>
          </p:cNvSpPr>
          <p:nvPr userDrawn="1"/>
        </p:nvSpPr>
        <p:spPr bwMode="auto">
          <a:xfrm>
            <a:off x="8243888" y="6362700"/>
            <a:ext cx="755650" cy="323850"/>
          </a:xfrm>
          <a:prstGeom prst="bracketPair">
            <a:avLst>
              <a:gd name="adj" fmla="val 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ormAutofit/>
          </a:bodyPr>
          <a:lstStyle>
            <a:lvl1pPr>
              <a:defRPr>
                <a:solidFill>
                  <a:schemeClr val="tx1"/>
                </a:solidFill>
                <a:latin typeface="Franklin Gothic Book" panose="020B0503020102020204" pitchFamily="34" charset="0"/>
                <a:cs typeface="Arial" panose="020B0604020202020204" pitchFamily="34" charset="0"/>
              </a:defRPr>
            </a:lvl1pPr>
            <a:lvl2pPr marL="742950" indent="-285750">
              <a:defRPr>
                <a:solidFill>
                  <a:schemeClr val="tx1"/>
                </a:solidFill>
                <a:latin typeface="Franklin Gothic Book" panose="020B0503020102020204" pitchFamily="34" charset="0"/>
                <a:cs typeface="Arial" panose="020B0604020202020204" pitchFamily="34" charset="0"/>
              </a:defRPr>
            </a:lvl2pPr>
            <a:lvl3pPr marL="1143000" indent="-228600">
              <a:defRPr>
                <a:solidFill>
                  <a:schemeClr val="tx1"/>
                </a:solidFill>
                <a:latin typeface="Franklin Gothic Book" panose="020B0503020102020204" pitchFamily="34" charset="0"/>
                <a:cs typeface="Arial" panose="020B0604020202020204" pitchFamily="34" charset="0"/>
              </a:defRPr>
            </a:lvl3pPr>
            <a:lvl4pPr marL="1600200" indent="-228600">
              <a:defRPr>
                <a:solidFill>
                  <a:schemeClr val="tx1"/>
                </a:solidFill>
                <a:latin typeface="Franklin Gothic Book" panose="020B0503020102020204" pitchFamily="34" charset="0"/>
                <a:cs typeface="Arial" panose="020B0604020202020204" pitchFamily="34" charset="0"/>
              </a:defRPr>
            </a:lvl4pPr>
            <a:lvl5pPr marL="2057400" indent="-22860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algn="r" eaLnBrk="1" hangingPunct="1"/>
            <a:fld id="{424769FF-6647-4284-A0BA-105F7F333F37}" type="slidenum">
              <a:rPr lang="en-GB" altLang="en-US" sz="1200">
                <a:solidFill>
                  <a:srgbClr val="BDDCF8"/>
                </a:solidFill>
                <a:ea typeface="ＭＳ Ｐゴシック" panose="020B0600070205080204" pitchFamily="34" charset="-128"/>
              </a:rPr>
              <a:pPr algn="r" eaLnBrk="1" hangingPunct="1"/>
              <a:t>‹#›</a:t>
            </a:fld>
            <a:endParaRPr lang="en-GB" altLang="en-US" sz="1200">
              <a:solidFill>
                <a:srgbClr val="839EC2"/>
              </a:solidFill>
              <a:ea typeface="ＭＳ Ｐゴシック" panose="020B0600070205080204" pitchFamily="34" charset="-128"/>
            </a:endParaRPr>
          </a:p>
        </p:txBody>
      </p:sp>
      <p:pic>
        <p:nvPicPr>
          <p:cNvPr id="9" name="Picture 3" descr="OPCW">
            <a:extLst>
              <a:ext uri="{FF2B5EF4-FFF2-40B4-BE49-F238E27FC236}">
                <a16:creationId xmlns:a16="http://schemas.microsoft.com/office/drawing/2014/main" id="{A0679473-3AD7-4E00-B0A0-17F325982889}"/>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18102" r="46188"/>
          <a:stretch>
            <a:fillRect/>
          </a:stretch>
        </p:blipFill>
        <p:spPr bwMode="auto">
          <a:xfrm>
            <a:off x="900113" y="6024563"/>
            <a:ext cx="1223962"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a:extLst>
              <a:ext uri="{FF2B5EF4-FFF2-40B4-BE49-F238E27FC236}">
                <a16:creationId xmlns:a16="http://schemas.microsoft.com/office/drawing/2014/main" id="{B7E51942-3776-4C0E-89F6-497FC5AA701E}"/>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8125" y="6007100"/>
            <a:ext cx="661988"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lang="en-US" sz="4000" dirty="0"/>
            </a:lvl1pPr>
          </a:lstStyle>
          <a:p>
            <a:r>
              <a:rPr lang="en-US"/>
              <a:t>Click to edit Master title style</a:t>
            </a:r>
          </a:p>
        </p:txBody>
      </p:sp>
      <p:sp>
        <p:nvSpPr>
          <p:cNvPr id="3" name="Text Placeholder 2"/>
          <p:cNvSpPr>
            <a:spLocks noGrp="1"/>
          </p:cNvSpPr>
          <p:nvPr>
            <p:ph type="body" idx="1"/>
          </p:nvPr>
        </p:nvSpPr>
        <p:spPr>
          <a:xfrm>
            <a:off x="457200" y="1535113"/>
            <a:ext cx="3970784" cy="639762"/>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970784" cy="3558381"/>
          </a:xfrm>
        </p:spPr>
        <p:txBody>
          <a:bodyPr>
            <a:normAutofit/>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2"/>
          <p:cNvSpPr>
            <a:spLocks noGrp="1"/>
          </p:cNvSpPr>
          <p:nvPr>
            <p:ph type="body" idx="10"/>
          </p:nvPr>
        </p:nvSpPr>
        <p:spPr>
          <a:xfrm>
            <a:off x="4637314" y="1535113"/>
            <a:ext cx="3970784" cy="639762"/>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Content Placeholder 3"/>
          <p:cNvSpPr>
            <a:spLocks noGrp="1"/>
          </p:cNvSpPr>
          <p:nvPr>
            <p:ph sz="half" idx="11"/>
          </p:nvPr>
        </p:nvSpPr>
        <p:spPr>
          <a:xfrm>
            <a:off x="4637314" y="2174875"/>
            <a:ext cx="3970784" cy="3558381"/>
          </a:xfrm>
        </p:spPr>
        <p:txBody>
          <a:bodyPr>
            <a:normAutofit/>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09611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userDrawn="1">
  <p:cSld name="End Slide">
    <p:bg>
      <p:bgPr>
        <a:gradFill rotWithShape="0">
          <a:gsLst>
            <a:gs pos="0">
              <a:schemeClr val="accent2"/>
            </a:gs>
            <a:gs pos="100000">
              <a:schemeClr val="accent1"/>
            </a:gs>
          </a:gsLst>
          <a:lin ang="5400000"/>
        </a:gradFill>
        <a:effectLst/>
      </p:bgPr>
    </p:bg>
    <p:spTree>
      <p:nvGrpSpPr>
        <p:cNvPr id="1" name=""/>
        <p:cNvGrpSpPr/>
        <p:nvPr/>
      </p:nvGrpSpPr>
      <p:grpSpPr>
        <a:xfrm>
          <a:off x="0" y="0"/>
          <a:ext cx="0" cy="0"/>
          <a:chOff x="0" y="0"/>
          <a:chExt cx="0" cy="0"/>
        </a:xfrm>
      </p:grpSpPr>
      <p:pic>
        <p:nvPicPr>
          <p:cNvPr id="2" name="Picture 4">
            <a:extLst>
              <a:ext uri="{FF2B5EF4-FFF2-40B4-BE49-F238E27FC236}">
                <a16:creationId xmlns:a16="http://schemas.microsoft.com/office/drawing/2014/main" id="{5339AD92-3745-4672-A23D-76A49F95ED7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692275" y="2128838"/>
            <a:ext cx="1463675" cy="146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5">
            <a:extLst>
              <a:ext uri="{FF2B5EF4-FFF2-40B4-BE49-F238E27FC236}">
                <a16:creationId xmlns:a16="http://schemas.microsoft.com/office/drawing/2014/main" id="{D683DDBF-48AC-421D-871B-CA24103C9DDE}"/>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563938" y="2565400"/>
            <a:ext cx="3975100" cy="303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Straight Connector 3">
            <a:extLst>
              <a:ext uri="{FF2B5EF4-FFF2-40B4-BE49-F238E27FC236}">
                <a16:creationId xmlns:a16="http://schemas.microsoft.com/office/drawing/2014/main" id="{1F7C17B8-7F89-4C44-B28A-B6C40B97CD64}"/>
              </a:ext>
            </a:extLst>
          </p:cNvPr>
          <p:cNvCxnSpPr/>
          <p:nvPr userDrawn="1"/>
        </p:nvCxnSpPr>
        <p:spPr>
          <a:xfrm>
            <a:off x="3411538" y="0"/>
            <a:ext cx="0" cy="5526088"/>
          </a:xfrm>
          <a:prstGeom prst="line">
            <a:avLst/>
          </a:prstGeom>
          <a:ln w="15875">
            <a:solidFill>
              <a:schemeClr val="bg1">
                <a:alpha val="30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919381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89099B-6F41-445D-9B10-295AC6AA0E58}"/>
              </a:ext>
            </a:extLst>
          </p:cNvPr>
          <p:cNvSpPr>
            <a:spLocks noGrp="1"/>
          </p:cNvSpPr>
          <p:nvPr>
            <p:ph type="title"/>
          </p:nvPr>
        </p:nvSpPr>
        <p:spPr>
          <a:xfrm>
            <a:off x="457200" y="274638"/>
            <a:ext cx="8147050" cy="1143000"/>
          </a:xfrm>
          <a:prstGeom prst="rect">
            <a:avLst/>
          </a:prstGeom>
        </p:spPr>
        <p:txBody>
          <a:bodyPr vert="horz" lIns="91440" tIns="45720" rIns="91440" bIns="45720" rtlCol="0" anchor="ctr">
            <a:normAutofit/>
          </a:bodyPr>
          <a:lstStyle/>
          <a:p>
            <a:r>
              <a:rPr lang="en-US"/>
              <a:t>Click to edit Master title style</a:t>
            </a:r>
          </a:p>
        </p:txBody>
      </p:sp>
      <p:sp>
        <p:nvSpPr>
          <p:cNvPr id="1027" name="Text Placeholder 2">
            <a:extLst>
              <a:ext uri="{FF2B5EF4-FFF2-40B4-BE49-F238E27FC236}">
                <a16:creationId xmlns:a16="http://schemas.microsoft.com/office/drawing/2014/main" id="{EE314B5D-7DD3-4066-B990-AE691B25BE1E}"/>
              </a:ext>
            </a:extLst>
          </p:cNvPr>
          <p:cNvSpPr>
            <a:spLocks noGrp="1"/>
          </p:cNvSpPr>
          <p:nvPr>
            <p:ph type="body" idx="1"/>
          </p:nvPr>
        </p:nvSpPr>
        <p:spPr bwMode="auto">
          <a:xfrm>
            <a:off x="457200" y="1600200"/>
            <a:ext cx="81470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7">
            <a:extLst>
              <a:ext uri="{FF2B5EF4-FFF2-40B4-BE49-F238E27FC236}">
                <a16:creationId xmlns:a16="http://schemas.microsoft.com/office/drawing/2014/main" id="{C37AB556-2D4E-4312-8039-F01F1E134C70}"/>
              </a:ext>
            </a:extLst>
          </p:cNvPr>
          <p:cNvSpPr>
            <a:spLocks noChangeArrowheads="1"/>
          </p:cNvSpPr>
          <p:nvPr userDrawn="1"/>
        </p:nvSpPr>
        <p:spPr bwMode="auto">
          <a:xfrm>
            <a:off x="8458200" y="6442075"/>
            <a:ext cx="68580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anose="020B0503020102020204" pitchFamily="34" charset="0"/>
                <a:cs typeface="Arial" panose="020B0604020202020204" pitchFamily="34" charset="0"/>
              </a:defRPr>
            </a:lvl1pPr>
            <a:lvl2pPr marL="742950" indent="-285750">
              <a:defRPr>
                <a:solidFill>
                  <a:schemeClr val="tx1"/>
                </a:solidFill>
                <a:latin typeface="Franklin Gothic Book" panose="020B0503020102020204" pitchFamily="34" charset="0"/>
                <a:cs typeface="Arial" panose="020B0604020202020204" pitchFamily="34" charset="0"/>
              </a:defRPr>
            </a:lvl2pPr>
            <a:lvl3pPr marL="1143000" indent="-228600">
              <a:defRPr>
                <a:solidFill>
                  <a:schemeClr val="tx1"/>
                </a:solidFill>
                <a:latin typeface="Franklin Gothic Book" panose="020B0503020102020204" pitchFamily="34" charset="0"/>
                <a:cs typeface="Arial" panose="020B0604020202020204" pitchFamily="34" charset="0"/>
              </a:defRPr>
            </a:lvl3pPr>
            <a:lvl4pPr marL="1600200" indent="-228600">
              <a:defRPr>
                <a:solidFill>
                  <a:schemeClr val="tx1"/>
                </a:solidFill>
                <a:latin typeface="Franklin Gothic Book" panose="020B0503020102020204" pitchFamily="34" charset="0"/>
                <a:cs typeface="Arial" panose="020B0604020202020204" pitchFamily="34" charset="0"/>
              </a:defRPr>
            </a:lvl4pPr>
            <a:lvl5pPr marL="2057400" indent="-22860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algn="ctr" eaLnBrk="1" hangingPunct="1"/>
            <a:fld id="{D9F45300-6CF0-42EF-AC30-7B40E7B0F8E9}" type="slidenum">
              <a:rPr lang="en-GB" altLang="en-US" sz="1200">
                <a:solidFill>
                  <a:schemeClr val="bg1"/>
                </a:solidFill>
              </a:rPr>
              <a:pPr algn="ctr" eaLnBrk="1" hangingPunct="1"/>
              <a:t>‹#›</a:t>
            </a:fld>
            <a:endParaRPr lang="en-GB" altLang="en-US" sz="1200">
              <a:solidFill>
                <a:schemeClr val="bg1"/>
              </a:solidFill>
            </a:endParaRPr>
          </a:p>
        </p:txBody>
      </p:sp>
    </p:spTree>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Lst>
  <p:txStyles>
    <p:titleStyle>
      <a:lvl1pPr algn="l" rtl="0" eaLnBrk="0" fontAlgn="base" hangingPunct="0">
        <a:spcBef>
          <a:spcPct val="0"/>
        </a:spcBef>
        <a:spcAft>
          <a:spcPct val="0"/>
        </a:spcAft>
        <a:defRPr sz="4600" kern="1200" spc="-100">
          <a:solidFill>
            <a:schemeClr val="tx2"/>
          </a:solidFill>
          <a:latin typeface="+mj-lt"/>
          <a:ea typeface="+mj-ea"/>
          <a:cs typeface="+mj-cs"/>
        </a:defRPr>
      </a:lvl1pPr>
      <a:lvl2pPr algn="l" rtl="0" eaLnBrk="0" fontAlgn="base" hangingPunct="0">
        <a:spcBef>
          <a:spcPct val="0"/>
        </a:spcBef>
        <a:spcAft>
          <a:spcPct val="0"/>
        </a:spcAft>
        <a:defRPr sz="4600">
          <a:solidFill>
            <a:schemeClr val="tx2"/>
          </a:solidFill>
          <a:latin typeface="Franklin Gothic Medium" pitchFamily="34" charset="0"/>
        </a:defRPr>
      </a:lvl2pPr>
      <a:lvl3pPr algn="l" rtl="0" eaLnBrk="0" fontAlgn="base" hangingPunct="0">
        <a:spcBef>
          <a:spcPct val="0"/>
        </a:spcBef>
        <a:spcAft>
          <a:spcPct val="0"/>
        </a:spcAft>
        <a:defRPr sz="4600">
          <a:solidFill>
            <a:schemeClr val="tx2"/>
          </a:solidFill>
          <a:latin typeface="Franklin Gothic Medium" pitchFamily="34" charset="0"/>
        </a:defRPr>
      </a:lvl3pPr>
      <a:lvl4pPr algn="l" rtl="0" eaLnBrk="0" fontAlgn="base" hangingPunct="0">
        <a:spcBef>
          <a:spcPct val="0"/>
        </a:spcBef>
        <a:spcAft>
          <a:spcPct val="0"/>
        </a:spcAft>
        <a:defRPr sz="4600">
          <a:solidFill>
            <a:schemeClr val="tx2"/>
          </a:solidFill>
          <a:latin typeface="Franklin Gothic Medium" pitchFamily="34" charset="0"/>
        </a:defRPr>
      </a:lvl4pPr>
      <a:lvl5pPr algn="l" rtl="0" eaLnBrk="0" fontAlgn="base" hangingPunct="0">
        <a:spcBef>
          <a:spcPct val="0"/>
        </a:spcBef>
        <a:spcAft>
          <a:spcPct val="0"/>
        </a:spcAft>
        <a:defRPr sz="4600">
          <a:solidFill>
            <a:schemeClr val="tx2"/>
          </a:solidFill>
          <a:latin typeface="Franklin Gothic Medium" pitchFamily="34" charset="0"/>
        </a:defRPr>
      </a:lvl5pPr>
      <a:lvl6pPr marL="457200" algn="l" rtl="0" fontAlgn="base">
        <a:spcBef>
          <a:spcPct val="0"/>
        </a:spcBef>
        <a:spcAft>
          <a:spcPct val="0"/>
        </a:spcAft>
        <a:defRPr sz="4600">
          <a:solidFill>
            <a:schemeClr val="tx2"/>
          </a:solidFill>
          <a:latin typeface="Franklin Gothic Medium" pitchFamily="34" charset="0"/>
        </a:defRPr>
      </a:lvl6pPr>
      <a:lvl7pPr marL="914400" algn="l" rtl="0" fontAlgn="base">
        <a:spcBef>
          <a:spcPct val="0"/>
        </a:spcBef>
        <a:spcAft>
          <a:spcPct val="0"/>
        </a:spcAft>
        <a:defRPr sz="4600">
          <a:solidFill>
            <a:schemeClr val="tx2"/>
          </a:solidFill>
          <a:latin typeface="Franklin Gothic Medium" pitchFamily="34" charset="0"/>
        </a:defRPr>
      </a:lvl7pPr>
      <a:lvl8pPr marL="1371600" algn="l" rtl="0" fontAlgn="base">
        <a:spcBef>
          <a:spcPct val="0"/>
        </a:spcBef>
        <a:spcAft>
          <a:spcPct val="0"/>
        </a:spcAft>
        <a:defRPr sz="4600">
          <a:solidFill>
            <a:schemeClr val="tx2"/>
          </a:solidFill>
          <a:latin typeface="Franklin Gothic Medium" pitchFamily="34" charset="0"/>
        </a:defRPr>
      </a:lvl8pPr>
      <a:lvl9pPr marL="1828800" algn="l" rtl="0" fontAlgn="base">
        <a:spcBef>
          <a:spcPct val="0"/>
        </a:spcBef>
        <a:spcAft>
          <a:spcPct val="0"/>
        </a:spcAft>
        <a:defRPr sz="4600">
          <a:solidFill>
            <a:schemeClr val="tx2"/>
          </a:solidFill>
          <a:latin typeface="Franklin Gothic Medium" pitchFamily="34" charset="0"/>
        </a:defRPr>
      </a:lvl9pPr>
    </p:titleStyle>
    <p:bodyStyle>
      <a:lvl1pPr marL="342900" indent="-228600" algn="l" rtl="0" eaLnBrk="0" fontAlgn="base" hangingPunct="0">
        <a:spcBef>
          <a:spcPct val="20000"/>
        </a:spcBef>
        <a:spcAft>
          <a:spcPct val="0"/>
        </a:spcAft>
        <a:buClr>
          <a:schemeClr val="accent1"/>
        </a:buClr>
        <a:buFont typeface="Arial" panose="020B0604020202020204" pitchFamily="34" charset="0"/>
        <a:buChar char="•"/>
        <a:defRPr sz="2400" kern="1200">
          <a:solidFill>
            <a:schemeClr val="tx1"/>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panose="020B0604020202020204" pitchFamily="34" charset="0"/>
        <a:buChar char="•"/>
        <a:defRPr sz="2000" kern="1200">
          <a:solidFill>
            <a:schemeClr val="tx1"/>
          </a:solidFill>
          <a:latin typeface="+mn-lt"/>
          <a:ea typeface="+mn-ea"/>
          <a:cs typeface="+mn-cs"/>
        </a:defRPr>
      </a:lvl2pPr>
      <a:lvl3pPr marL="1004888" indent="-228600" algn="l" rtl="0" eaLnBrk="0" fontAlgn="base" hangingPunct="0">
        <a:spcBef>
          <a:spcPct val="20000"/>
        </a:spcBef>
        <a:spcAft>
          <a:spcPct val="0"/>
        </a:spcAft>
        <a:buClr>
          <a:srgbClr val="47B1D8"/>
        </a:buClr>
        <a:buFont typeface="Arial" panose="020B0604020202020204" pitchFamily="34" charset="0"/>
        <a:buChar char="•"/>
        <a:defRPr kern="1200">
          <a:solidFill>
            <a:schemeClr val="tx1"/>
          </a:solidFill>
          <a:latin typeface="+mn-lt"/>
          <a:ea typeface="+mn-ea"/>
          <a:cs typeface="+mn-cs"/>
        </a:defRPr>
      </a:lvl3pPr>
      <a:lvl4pPr marL="1279525" indent="-228600" algn="l" rtl="0" eaLnBrk="0" fontAlgn="base" hangingPunct="0">
        <a:spcBef>
          <a:spcPct val="20000"/>
        </a:spcBef>
        <a:spcAft>
          <a:spcPct val="0"/>
        </a:spcAft>
        <a:buClr>
          <a:srgbClr val="90D0E7"/>
        </a:buClr>
        <a:buFont typeface="Arial" panose="020B0604020202020204" pitchFamily="34" charset="0"/>
        <a:buChar char="•"/>
        <a:defRPr sz="1600" kern="1200">
          <a:solidFill>
            <a:schemeClr val="tx1"/>
          </a:solidFill>
          <a:latin typeface="+mn-lt"/>
          <a:ea typeface="+mn-ea"/>
          <a:cs typeface="+mn-cs"/>
        </a:defRPr>
      </a:lvl4pPr>
      <a:lvl5pPr marL="1554163" indent="-228600" algn="l" rtl="0" eaLnBrk="0" fontAlgn="base" hangingPunct="0">
        <a:spcBef>
          <a:spcPct val="20000"/>
        </a:spcBef>
        <a:spcAft>
          <a:spcPct val="0"/>
        </a:spcAft>
        <a:buClr>
          <a:srgbClr val="CFD791"/>
        </a:buClr>
        <a:buFont typeface="Arial" panose="020B0604020202020204" pitchFamily="34"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opcw-my.sharepoint.com/personal/haifeng_li_opcw_org/Documents/Documents/2020-2021/WFH2020-2021(work%20from%20home)/Optimisation%20of%20S2%20inspection%20project/2021-2022/OCPF%20Sched2%20Sched%203%20Guideline/Compilation%20for%20all%20regimes/Final%20package/ANNEX%201%20Appendix%204.pdf"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Schedule%202%20Mass%20Balance_Guidance_Final_v0.docx"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image" Target="../media/image7.emf"/><Relationship Id="rId4" Type="http://schemas.openxmlformats.org/officeDocument/2006/relationships/package" Target="../embeddings/Microsoft_Excel_Worksheet.xlsx"/></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558885/OPCW_Inspection_Guidance__2016_.pdf" TargetMode="External"/><Relationship Id="rId2" Type="http://schemas.openxmlformats.org/officeDocument/2006/relationships/hyperlink" Target="https://www.cwc.gov/inspections_briefing_overview_text.html#topicFour" TargetMode="Externa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B7608-2034-4076-BADD-375DCFA7E2B1}"/>
              </a:ext>
            </a:extLst>
          </p:cNvPr>
          <p:cNvSpPr>
            <a:spLocks noGrp="1"/>
          </p:cNvSpPr>
          <p:nvPr>
            <p:ph type="ctrTitle"/>
          </p:nvPr>
        </p:nvSpPr>
        <p:spPr>
          <a:xfrm>
            <a:off x="2051050" y="2636838"/>
            <a:ext cx="6178550" cy="2593975"/>
          </a:xfrm>
        </p:spPr>
        <p:txBody>
          <a:bodyPr/>
          <a:lstStyle/>
          <a:p>
            <a:pPr eaLnBrk="1" fontAlgn="auto" hangingPunct="1">
              <a:spcAft>
                <a:spcPts val="0"/>
              </a:spcAft>
              <a:defRPr/>
            </a:pPr>
            <a:r>
              <a:rPr lang="en-US" sz="4800" dirty="0"/>
              <a:t>Pre-Inspection Briefing Guidelines</a:t>
            </a:r>
            <a:br>
              <a:rPr lang="en-US" sz="4800" dirty="0"/>
            </a:br>
            <a:r>
              <a:rPr lang="en-US" sz="4800" dirty="0"/>
              <a:t>SCHED2 Regime</a:t>
            </a:r>
            <a:endParaRPr lang="en-GB" sz="4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3605E4D-E767-445F-B9BD-5B0E71769E37}"/>
              </a:ext>
            </a:extLst>
          </p:cNvPr>
          <p:cNvSpPr>
            <a:spLocks noGrp="1"/>
          </p:cNvSpPr>
          <p:nvPr>
            <p:ph type="title"/>
          </p:nvPr>
        </p:nvSpPr>
        <p:spPr/>
        <p:txBody>
          <a:bodyPr>
            <a:normAutofit fontScale="90000"/>
          </a:bodyPr>
          <a:lstStyle/>
          <a:p>
            <a:pPr eaLnBrk="1" fontAlgn="auto" hangingPunct="1">
              <a:spcAft>
                <a:spcPts val="0"/>
              </a:spcAft>
              <a:defRPr/>
            </a:pPr>
            <a:r>
              <a:rPr lang="en-US" dirty="0"/>
              <a:t>F. Detailed info – Quantitative Information</a:t>
            </a:r>
            <a:endParaRPr lang="en-GB" dirty="0"/>
          </a:p>
        </p:txBody>
      </p:sp>
      <p:sp>
        <p:nvSpPr>
          <p:cNvPr id="23555" name="Content Placeholder 4">
            <a:extLst>
              <a:ext uri="{FF2B5EF4-FFF2-40B4-BE49-F238E27FC236}">
                <a16:creationId xmlns:a16="http://schemas.microsoft.com/office/drawing/2014/main" id="{C50B7030-C238-49BC-89AE-A6716C97C88C}"/>
              </a:ext>
            </a:extLst>
          </p:cNvPr>
          <p:cNvSpPr>
            <a:spLocks noGrp="1"/>
          </p:cNvSpPr>
          <p:nvPr>
            <p:ph idx="1"/>
          </p:nvPr>
        </p:nvSpPr>
        <p:spPr>
          <a:xfrm>
            <a:off x="530225" y="1327150"/>
            <a:ext cx="8164513" cy="4553388"/>
          </a:xfrm>
        </p:spPr>
        <p:txBody>
          <a:bodyPr/>
          <a:lstStyle/>
          <a:p>
            <a:pPr eaLnBrk="1" hangingPunct="1"/>
            <a:r>
              <a:rPr lang="en-US" altLang="en-US" dirty="0"/>
              <a:t>Declaration figures (indicate any changes /discrepancies in relation to the declared data)</a:t>
            </a:r>
          </a:p>
          <a:p>
            <a:pPr marL="638175" lvl="1" eaLnBrk="1" hangingPunct="1"/>
            <a:r>
              <a:rPr lang="en-US" altLang="en-US" dirty="0"/>
              <a:t>Identification of Schedule 2 plant(s) (e.g., building/structure, location, etc.)</a:t>
            </a:r>
          </a:p>
          <a:p>
            <a:pPr marL="638175" lvl="1" eaLnBrk="1" hangingPunct="1"/>
            <a:r>
              <a:rPr lang="en-US" altLang="en-US" dirty="0"/>
              <a:t>Main activities of Schedule 2 plants </a:t>
            </a:r>
            <a:r>
              <a:rPr lang="en-US" altLang="en-US" b="1" dirty="0"/>
              <a:t>[</a:t>
            </a:r>
            <a:r>
              <a:rPr lang="en-GB" sz="2000" dirty="0">
                <a:effectLst/>
                <a:latin typeface="Calibri"/>
                <a:ea typeface="Calibri" panose="020F0502020204030204" pitchFamily="34" charset="0"/>
                <a:cs typeface="Times New Roman"/>
              </a:rPr>
              <a:t>expressed in terms of PGC, </a:t>
            </a:r>
            <a:r>
              <a:rPr lang="en-GB" sz="2000">
                <a:effectLst/>
                <a:latin typeface="Calibri"/>
                <a:ea typeface="Calibri" panose="020F0502020204030204" pitchFamily="34" charset="0"/>
                <a:cs typeface="Times New Roman"/>
              </a:rPr>
              <a:t>Click </a:t>
            </a:r>
            <a:r>
              <a:rPr lang="en-GB" sz="1800" i="1" u="sng">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a:rPr>
              <a:t>HERE</a:t>
            </a:r>
            <a:r>
              <a:rPr lang="en-US" altLang="en-US" b="1"/>
              <a:t>]</a:t>
            </a:r>
            <a:endParaRPr lang="en-US" altLang="en-US" b="1" dirty="0"/>
          </a:p>
          <a:p>
            <a:pPr marL="638175" lvl="1" eaLnBrk="1" hangingPunct="1"/>
            <a:r>
              <a:rPr lang="en-US" altLang="en-US" dirty="0"/>
              <a:t>Activities in relation to Schedule 2 chemicals [Production</a:t>
            </a:r>
            <a:r>
              <a:rPr lang="en-US" altLang="en-US" b="1" dirty="0"/>
              <a:t> (PROD) </a:t>
            </a:r>
            <a:r>
              <a:rPr lang="en-US" altLang="en-US" dirty="0"/>
              <a:t>Processing</a:t>
            </a:r>
            <a:r>
              <a:rPr lang="en-US" altLang="en-US" b="1" dirty="0"/>
              <a:t> (PROC), </a:t>
            </a:r>
            <a:r>
              <a:rPr lang="en-US" altLang="en-US" dirty="0"/>
              <a:t>Consumption</a:t>
            </a:r>
            <a:r>
              <a:rPr lang="en-US" altLang="en-US" b="1" dirty="0"/>
              <a:t> (CONS)</a:t>
            </a:r>
            <a:r>
              <a:rPr lang="en-US" altLang="en-US" dirty="0"/>
              <a:t>]</a:t>
            </a:r>
          </a:p>
          <a:p>
            <a:pPr marL="638175" lvl="1" eaLnBrk="1" hangingPunct="1"/>
            <a:r>
              <a:rPr lang="en-US" altLang="en-US" dirty="0"/>
              <a:t>Characteristics of the plant(s) </a:t>
            </a:r>
            <a:r>
              <a:rPr lang="en-US" altLang="en-US" b="1" dirty="0"/>
              <a:t>[Dedicated, Multipurpose]</a:t>
            </a:r>
          </a:p>
          <a:p>
            <a:pPr marL="638175" lvl="1" eaLnBrk="1" hangingPunct="1"/>
            <a:r>
              <a:rPr lang="en-US" altLang="en-US" dirty="0"/>
              <a:t>Other activities </a:t>
            </a:r>
            <a:r>
              <a:rPr lang="en-US" altLang="en-US" b="1" dirty="0"/>
              <a:t>[</a:t>
            </a:r>
            <a:r>
              <a:rPr lang="en-US" sz="2000" dirty="0">
                <a:effectLst/>
                <a:latin typeface="Calibri" panose="020F0502020204030204" pitchFamily="34" charset="0"/>
                <a:ea typeface="Calibri" panose="020F0502020204030204" pitchFamily="34" charset="0"/>
                <a:cs typeface="Times New Roman" panose="02020603050405020304" pitchFamily="18" charset="0"/>
              </a:rPr>
              <a:t>expressed in terms of codes </a:t>
            </a:r>
            <a:r>
              <a:rPr lang="en-US" altLang="en-US" b="1" dirty="0"/>
              <a:t>B04, B05, B06]</a:t>
            </a:r>
          </a:p>
          <a:p>
            <a:pPr marL="638175" lvl="1" eaLnBrk="1" hangingPunct="1"/>
            <a:r>
              <a:rPr lang="en-US" altLang="en-US" dirty="0"/>
              <a:t>Production capacity &amp; method of calculation, if applicable</a:t>
            </a:r>
          </a:p>
          <a:p>
            <a:pPr marL="638175" lvl="1" eaLnBrk="1" hangingPunct="1"/>
            <a:r>
              <a:rPr lang="en-US" altLang="en-US" dirty="0"/>
              <a:t>Specific information in each Schedule 2 chemical </a:t>
            </a:r>
            <a:r>
              <a:rPr lang="en-US" altLang="en-US" b="1" dirty="0"/>
              <a:t>[IUPAC/Trade names]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B99B6A-3D31-48C8-8981-C033299ED0D7}"/>
              </a:ext>
            </a:extLst>
          </p:cNvPr>
          <p:cNvSpPr>
            <a:spLocks noGrp="1"/>
          </p:cNvSpPr>
          <p:nvPr>
            <p:ph type="title"/>
          </p:nvPr>
        </p:nvSpPr>
        <p:spPr/>
        <p:txBody>
          <a:bodyPr/>
          <a:lstStyle/>
          <a:p>
            <a:pPr eaLnBrk="1" fontAlgn="auto" hangingPunct="1">
              <a:spcAft>
                <a:spcPts val="0"/>
              </a:spcAft>
              <a:defRPr/>
            </a:pPr>
            <a:r>
              <a:rPr lang="en-US" dirty="0"/>
              <a:t>G. Overview of declared S2 activities </a:t>
            </a:r>
            <a:endParaRPr lang="en-GB" dirty="0"/>
          </a:p>
        </p:txBody>
      </p:sp>
      <p:sp>
        <p:nvSpPr>
          <p:cNvPr id="25603" name="Content Placeholder 4">
            <a:extLst>
              <a:ext uri="{FF2B5EF4-FFF2-40B4-BE49-F238E27FC236}">
                <a16:creationId xmlns:a16="http://schemas.microsoft.com/office/drawing/2014/main" id="{E83D647D-6929-456D-90F4-D5CB761A481B}"/>
              </a:ext>
            </a:extLst>
          </p:cNvPr>
          <p:cNvSpPr>
            <a:spLocks noGrp="1"/>
          </p:cNvSpPr>
          <p:nvPr>
            <p:ph idx="1"/>
          </p:nvPr>
        </p:nvSpPr>
        <p:spPr>
          <a:xfrm>
            <a:off x="457200" y="1303338"/>
            <a:ext cx="8152607" cy="4525168"/>
          </a:xfrm>
        </p:spPr>
        <p:txBody>
          <a:bodyPr/>
          <a:lstStyle/>
          <a:p>
            <a:pPr eaLnBrk="1" hangingPunct="1"/>
            <a:r>
              <a:rPr lang="en-US" altLang="en-US" sz="2000" dirty="0"/>
              <a:t>Consider inclusion of the following for each Schedule </a:t>
            </a:r>
            <a:r>
              <a:rPr lang="en-US" altLang="en-US" sz="2000"/>
              <a:t>2 plant:</a:t>
            </a:r>
            <a:endParaRPr lang="en-US" altLang="en-US" sz="2000" dirty="0"/>
          </a:p>
          <a:p>
            <a:pPr marL="639445" lvl="1" eaLnBrk="1" hangingPunct="1"/>
            <a:r>
              <a:rPr lang="en-US" altLang="en-US" sz="1800" dirty="0"/>
              <a:t>Chemi</a:t>
            </a:r>
            <a:r>
              <a:rPr lang="en-US" altLang="en-US" dirty="0"/>
              <a:t>cal </a:t>
            </a:r>
            <a:r>
              <a:rPr lang="en-US" altLang="en-US" u="sng" dirty="0"/>
              <a:t>PROD, PROC, CONS  </a:t>
            </a:r>
            <a:r>
              <a:rPr lang="en-US" altLang="en-US" dirty="0"/>
              <a:t>quantities (e.g., annual summary)</a:t>
            </a:r>
          </a:p>
          <a:p>
            <a:pPr marL="639445" lvl="1" eaLnBrk="1" hangingPunct="1"/>
            <a:r>
              <a:rPr lang="en-US" altLang="en-US" dirty="0"/>
              <a:t>Types of chemical reaction(s) with reaction schemes/process diagrams, (including downstream</a:t>
            </a:r>
            <a:r>
              <a:rPr lang="en-US" altLang="en-US" sz="1800" dirty="0"/>
              <a:t> processes, e.g., filtration, distillation, centrifugation, etc.)</a:t>
            </a:r>
          </a:p>
          <a:p>
            <a:pPr marL="639445" lvl="1" eaLnBrk="1" hangingPunct="1"/>
            <a:r>
              <a:rPr lang="en-US" altLang="en-US" sz="1800" dirty="0"/>
              <a:t>Materials of construction (e.g., SS, CS, Hastelloy, etc.)</a:t>
            </a:r>
          </a:p>
          <a:p>
            <a:pPr marL="639445" lvl="1" eaLnBrk="1" hangingPunct="1"/>
            <a:r>
              <a:rPr lang="en-US" altLang="en-US" sz="1800" dirty="0"/>
              <a:t>Mode of operation: Batch/continuous</a:t>
            </a:r>
          </a:p>
          <a:p>
            <a:pPr marL="639445" lvl="1" eaLnBrk="1" hangingPunct="1"/>
            <a:r>
              <a:rPr lang="en-US" altLang="en-US" sz="1800" dirty="0"/>
              <a:t>Dedicated/multipurpose</a:t>
            </a:r>
          </a:p>
          <a:p>
            <a:pPr marL="639445" lvl="1" eaLnBrk="1" hangingPunct="1"/>
            <a:r>
              <a:rPr lang="en-US" altLang="en-US" sz="1800" dirty="0"/>
              <a:t>Type of control (e.g., manual, automatic, etc.)</a:t>
            </a:r>
          </a:p>
          <a:p>
            <a:pPr marL="639445" lvl="1" eaLnBrk="1" hangingPunct="1"/>
            <a:r>
              <a:rPr lang="en-US" altLang="en-US" sz="1800" dirty="0"/>
              <a:t>Associated infrastructure (e.g., tank farms, laboratories, etc.)</a:t>
            </a:r>
          </a:p>
          <a:p>
            <a:pPr marL="639445" lvl="1" eaLnBrk="1" hangingPunct="1"/>
            <a:r>
              <a:rPr lang="en-US" altLang="en-US" sz="1800" dirty="0"/>
              <a:t>Specific safety features (e.g., detectors, PPE)</a:t>
            </a:r>
          </a:p>
          <a:p>
            <a:pPr eaLnBrk="1" hangingPunct="1"/>
            <a:r>
              <a:rPr lang="en-US" altLang="en-US" sz="2000" dirty="0"/>
              <a:t>List all Scheduled chemicals on the plant site, even if under threshold levels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 Records to be reviewed</a:t>
            </a:r>
            <a:endParaRPr lang="en-GB" dirty="0"/>
          </a:p>
        </p:txBody>
      </p:sp>
      <p:sp>
        <p:nvSpPr>
          <p:cNvPr id="3" name="Content Placeholder 2"/>
          <p:cNvSpPr>
            <a:spLocks noGrp="1"/>
          </p:cNvSpPr>
          <p:nvPr>
            <p:ph idx="1"/>
          </p:nvPr>
        </p:nvSpPr>
        <p:spPr/>
        <p:txBody>
          <a:bodyPr/>
          <a:lstStyle/>
          <a:p>
            <a:r>
              <a:rPr lang="en-US" dirty="0"/>
              <a:t>The records review process is not part of the PIB and therefore these documents should not be included in the PIB material.</a:t>
            </a:r>
          </a:p>
          <a:p>
            <a:r>
              <a:rPr lang="en-US" dirty="0"/>
              <a:t>It’s highly recommended to have these documents ready at the beginning of the inspection, to optimize the inspection process. </a:t>
            </a:r>
            <a:endParaRPr lang="en-US" b="1" dirty="0"/>
          </a:p>
          <a:p>
            <a:r>
              <a:rPr lang="en-US" dirty="0"/>
              <a:t>The following is a non-exhaustive list of relevant records generally requested and accessed by the Inspection Team during the records review process</a:t>
            </a:r>
          </a:p>
          <a:p>
            <a:endParaRPr lang="en-US" dirty="0"/>
          </a:p>
          <a:p>
            <a:endParaRPr lang="en-US" dirty="0"/>
          </a:p>
          <a:p>
            <a:endParaRPr lang="en-GB" dirty="0"/>
          </a:p>
        </p:txBody>
      </p:sp>
    </p:spTree>
    <p:extLst>
      <p:ext uri="{BB962C8B-B14F-4D97-AF65-F5344CB8AC3E}">
        <p14:creationId xmlns:p14="http://schemas.microsoft.com/office/powerpoint/2010/main" val="25007597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3F131AB-AFB6-4893-BF15-1664829348E7}"/>
              </a:ext>
            </a:extLst>
          </p:cNvPr>
          <p:cNvSpPr>
            <a:spLocks noGrp="1"/>
          </p:cNvSpPr>
          <p:nvPr>
            <p:ph type="title"/>
          </p:nvPr>
        </p:nvSpPr>
        <p:spPr>
          <a:xfrm>
            <a:off x="260350" y="74613"/>
            <a:ext cx="8693150" cy="1143000"/>
          </a:xfrm>
        </p:spPr>
        <p:txBody>
          <a:bodyPr/>
          <a:lstStyle/>
          <a:p>
            <a:pPr eaLnBrk="1" fontAlgn="auto" hangingPunct="1">
              <a:spcAft>
                <a:spcPts val="0"/>
              </a:spcAft>
              <a:defRPr/>
            </a:pPr>
            <a:r>
              <a:rPr lang="en-US" dirty="0"/>
              <a:t>List of relevant records </a:t>
            </a:r>
            <a:endParaRPr lang="en-GB" dirty="0"/>
          </a:p>
        </p:txBody>
      </p:sp>
      <p:graphicFrame>
        <p:nvGraphicFramePr>
          <p:cNvPr id="2" name="Table 2">
            <a:extLst>
              <a:ext uri="{FF2B5EF4-FFF2-40B4-BE49-F238E27FC236}">
                <a16:creationId xmlns:a16="http://schemas.microsoft.com/office/drawing/2014/main" id="{D08D0F93-8BF9-4C7D-AABE-D0A207B7D02F}"/>
              </a:ext>
            </a:extLst>
          </p:cNvPr>
          <p:cNvGraphicFramePr>
            <a:graphicFrameLocks noGrp="1"/>
          </p:cNvGraphicFramePr>
          <p:nvPr>
            <p:extLst>
              <p:ext uri="{D42A27DB-BD31-4B8C-83A1-F6EECF244321}">
                <p14:modId xmlns:p14="http://schemas.microsoft.com/office/powerpoint/2010/main" val="1714194448"/>
              </p:ext>
            </p:extLst>
          </p:nvPr>
        </p:nvGraphicFramePr>
        <p:xfrm>
          <a:off x="21468" y="1102110"/>
          <a:ext cx="9097527" cy="4248800"/>
        </p:xfrm>
        <a:graphic>
          <a:graphicData uri="http://schemas.openxmlformats.org/drawingml/2006/table">
            <a:tbl>
              <a:tblPr firstRow="1" bandRow="1">
                <a:tableStyleId>{5C22544A-7EE6-4342-B048-85BDC9FD1C3A}</a:tableStyleId>
              </a:tblPr>
              <a:tblGrid>
                <a:gridCol w="3806857">
                  <a:extLst>
                    <a:ext uri="{9D8B030D-6E8A-4147-A177-3AD203B41FA5}">
                      <a16:colId xmlns:a16="http://schemas.microsoft.com/office/drawing/2014/main" val="3375843485"/>
                    </a:ext>
                  </a:extLst>
                </a:gridCol>
                <a:gridCol w="5290670">
                  <a:extLst>
                    <a:ext uri="{9D8B030D-6E8A-4147-A177-3AD203B41FA5}">
                      <a16:colId xmlns:a16="http://schemas.microsoft.com/office/drawing/2014/main" val="2095081994"/>
                    </a:ext>
                  </a:extLst>
                </a:gridCol>
              </a:tblGrid>
              <a:tr h="340926">
                <a:tc>
                  <a:txBody>
                    <a:bodyPr/>
                    <a:lstStyle/>
                    <a:p>
                      <a:pPr algn="ctr"/>
                      <a:r>
                        <a:rPr lang="en-US" dirty="0"/>
                        <a:t>Record name</a:t>
                      </a:r>
                    </a:p>
                  </a:txBody>
                  <a:tcPr/>
                </a:tc>
                <a:tc>
                  <a:txBody>
                    <a:bodyPr/>
                    <a:lstStyle/>
                    <a:p>
                      <a:pPr algn="ctr"/>
                      <a:r>
                        <a:rPr lang="en-US" dirty="0"/>
                        <a:t>Purpose</a:t>
                      </a:r>
                    </a:p>
                  </a:txBody>
                  <a:tcPr/>
                </a:tc>
                <a:extLst>
                  <a:ext uri="{0D108BD9-81ED-4DB2-BD59-A6C34878D82A}">
                    <a16:rowId xmlns:a16="http://schemas.microsoft.com/office/drawing/2014/main" val="2086779773"/>
                  </a:ext>
                </a:extLst>
              </a:tr>
              <a:tr h="562854">
                <a:tc>
                  <a:txBody>
                    <a:bodyPr/>
                    <a:lstStyle/>
                    <a:p>
                      <a:pPr lvl="0">
                        <a:buNone/>
                      </a:pPr>
                      <a:r>
                        <a:rPr lang="en-US" sz="1800" kern="1200" noProof="0" dirty="0">
                          <a:solidFill>
                            <a:schemeClr val="tx1"/>
                          </a:solidFill>
                          <a:latin typeface="+mn-lt"/>
                          <a:ea typeface="+mn-ea"/>
                          <a:cs typeface="+mn-cs"/>
                        </a:rPr>
                        <a:t>Certifications (e.g., ISO)&amp; Business Registration documentation </a:t>
                      </a:r>
                    </a:p>
                  </a:txBody>
                  <a:tcPr/>
                </a:tc>
                <a:tc>
                  <a:txBody>
                    <a:bodyPr/>
                    <a:lstStyle/>
                    <a:p>
                      <a:pPr marL="0" indent="0">
                        <a:buNone/>
                      </a:pPr>
                      <a:r>
                        <a:rPr lang="en-US" sz="1800" kern="1200" dirty="0">
                          <a:solidFill>
                            <a:schemeClr val="tx1"/>
                          </a:solidFill>
                          <a:latin typeface="+mn-lt"/>
                          <a:ea typeface="+mn-ea"/>
                          <a:cs typeface="+mn-cs"/>
                        </a:rPr>
                        <a:t>Verify name, </a:t>
                      </a:r>
                      <a:r>
                        <a:rPr lang="en-US" sz="1800" kern="1200" noProof="0" dirty="0">
                          <a:solidFill>
                            <a:schemeClr val="tx1"/>
                          </a:solidFill>
                          <a:latin typeface="+mn-lt"/>
                          <a:ea typeface="+mn-ea"/>
                          <a:cs typeface="+mn-cs"/>
                        </a:rPr>
                        <a:t>owner, and address of the plant site </a:t>
                      </a:r>
                      <a:endParaRPr lang="en-US" sz="1800" kern="1200" dirty="0">
                        <a:solidFill>
                          <a:schemeClr val="tx1"/>
                        </a:solidFill>
                        <a:latin typeface="+mn-lt"/>
                        <a:ea typeface="+mn-ea"/>
                        <a:cs typeface="+mn-cs"/>
                      </a:endParaRPr>
                    </a:p>
                  </a:txBody>
                  <a:tcPr/>
                </a:tc>
                <a:extLst>
                  <a:ext uri="{0D108BD9-81ED-4DB2-BD59-A6C34878D82A}">
                    <a16:rowId xmlns:a16="http://schemas.microsoft.com/office/drawing/2014/main" val="303173726"/>
                  </a:ext>
                </a:extLst>
              </a:tr>
              <a:tr h="804078">
                <a:tc>
                  <a:txBody>
                    <a:bodyPr/>
                    <a:lstStyle/>
                    <a:p>
                      <a:pPr lvl="0">
                        <a:buNone/>
                      </a:pPr>
                      <a:r>
                        <a:rPr lang="en-US" sz="1800" kern="1200" noProof="0" dirty="0">
                          <a:solidFill>
                            <a:schemeClr val="tx1"/>
                          </a:solidFill>
                          <a:latin typeface="+mn-lt"/>
                          <a:ea typeface="+mn-ea"/>
                          <a:cs typeface="+mn-cs"/>
                        </a:rPr>
                        <a:t>Annual/monthly summaries in relation to (PROD,PROC,CONS, Import, Export)</a:t>
                      </a:r>
                      <a:endParaRPr lang="en-US" sz="1800" kern="1200" dirty="0">
                        <a:solidFill>
                          <a:schemeClr val="tx1"/>
                        </a:solidFill>
                        <a:latin typeface="+mn-lt"/>
                        <a:ea typeface="+mn-ea"/>
                        <a:cs typeface="+mn-cs"/>
                      </a:endParaRPr>
                    </a:p>
                  </a:txBody>
                  <a:tcPr/>
                </a:tc>
                <a:tc>
                  <a:txBody>
                    <a:bodyPr/>
                    <a:lstStyle/>
                    <a:p>
                      <a:r>
                        <a:rPr lang="en-US" sz="1800" kern="1200" dirty="0">
                          <a:solidFill>
                            <a:schemeClr val="tx1"/>
                          </a:solidFill>
                          <a:latin typeface="+mn-lt"/>
                          <a:ea typeface="+mn-ea"/>
                          <a:cs typeface="+mn-cs"/>
                        </a:rPr>
                        <a:t>Verify the level of declared activities, non-diversion</a:t>
                      </a:r>
                    </a:p>
                  </a:txBody>
                  <a:tcPr/>
                </a:tc>
                <a:extLst>
                  <a:ext uri="{0D108BD9-81ED-4DB2-BD59-A6C34878D82A}">
                    <a16:rowId xmlns:a16="http://schemas.microsoft.com/office/drawing/2014/main" val="3273317629"/>
                  </a:ext>
                </a:extLst>
              </a:tr>
              <a:tr h="562854">
                <a:tc>
                  <a:txBody>
                    <a:bodyPr/>
                    <a:lstStyle/>
                    <a:p>
                      <a:pPr lvl="0">
                        <a:buNone/>
                      </a:pPr>
                      <a:r>
                        <a:rPr lang="en-US" sz="1800" kern="1200" noProof="0" dirty="0">
                          <a:solidFill>
                            <a:schemeClr val="tx1"/>
                          </a:solidFill>
                          <a:latin typeface="+mn-lt"/>
                          <a:ea typeface="+mn-ea"/>
                          <a:cs typeface="+mn-cs"/>
                        </a:rPr>
                        <a:t>Batch records/Daily inventory data/On-screen data </a:t>
                      </a:r>
                      <a:endParaRPr lang="en-US" sz="1800" kern="1200" dirty="0">
                        <a:solidFill>
                          <a:schemeClr val="tx1"/>
                        </a:solidFill>
                        <a:latin typeface="+mn-lt"/>
                        <a:ea typeface="+mn-ea"/>
                        <a:cs typeface="+mn-cs"/>
                      </a:endParaRPr>
                    </a:p>
                  </a:txBody>
                  <a:tcPr/>
                </a:tc>
                <a:tc>
                  <a:txBody>
                    <a:bodyPr/>
                    <a:lstStyle/>
                    <a:p>
                      <a:r>
                        <a:rPr lang="en-US" sz="1800" kern="1200" dirty="0">
                          <a:solidFill>
                            <a:schemeClr val="tx1"/>
                          </a:solidFill>
                          <a:latin typeface="+mn-lt"/>
                          <a:ea typeface="+mn-ea"/>
                          <a:cs typeface="+mn-cs"/>
                        </a:rPr>
                        <a:t>Cross checking to confirm the integrity of the recording system</a:t>
                      </a:r>
                    </a:p>
                  </a:txBody>
                  <a:tcPr/>
                </a:tc>
                <a:extLst>
                  <a:ext uri="{0D108BD9-81ED-4DB2-BD59-A6C34878D82A}">
                    <a16:rowId xmlns:a16="http://schemas.microsoft.com/office/drawing/2014/main" val="804246170"/>
                  </a:ext>
                </a:extLst>
              </a:tr>
              <a:tr h="562854">
                <a:tc>
                  <a:txBody>
                    <a:bodyPr/>
                    <a:lstStyle/>
                    <a:p>
                      <a:pPr lvl="0">
                        <a:buNone/>
                      </a:pPr>
                      <a:r>
                        <a:rPr lang="en-US" sz="1800" kern="1200" noProof="0" dirty="0">
                          <a:solidFill>
                            <a:schemeClr val="tx1"/>
                          </a:solidFill>
                          <a:latin typeface="+mn-lt"/>
                          <a:ea typeface="+mn-ea"/>
                          <a:cs typeface="+mn-cs"/>
                        </a:rPr>
                        <a:t>Complete list of chemicals handled on site </a:t>
                      </a:r>
                      <a:endParaRPr lang="en-US" sz="1800" kern="1200" dirty="0">
                        <a:solidFill>
                          <a:schemeClr val="tx1"/>
                        </a:solidFill>
                        <a:latin typeface="+mn-lt"/>
                        <a:ea typeface="+mn-ea"/>
                        <a:cs typeface="+mn-cs"/>
                      </a:endParaRPr>
                    </a:p>
                  </a:txBody>
                  <a:tcPr/>
                </a:tc>
                <a:tc>
                  <a:txBody>
                    <a:bodyPr/>
                    <a:lstStyle/>
                    <a:p>
                      <a:pPr lvl="0">
                        <a:buNone/>
                      </a:pPr>
                      <a:r>
                        <a:rPr lang="en-US" sz="1800" kern="1200" noProof="0" dirty="0">
                          <a:solidFill>
                            <a:schemeClr val="tx1"/>
                          </a:solidFill>
                          <a:latin typeface="+mn-lt"/>
                          <a:ea typeface="+mn-ea"/>
                          <a:cs typeface="+mn-cs"/>
                        </a:rPr>
                        <a:t>Absence of Schedule1 and undeclared Schedule chemicals and activities</a:t>
                      </a:r>
                      <a:endParaRPr lang="en-US" sz="1800" kern="1200" dirty="0">
                        <a:solidFill>
                          <a:schemeClr val="tx1"/>
                        </a:solidFill>
                        <a:latin typeface="+mn-lt"/>
                        <a:ea typeface="+mn-ea"/>
                        <a:cs typeface="+mn-cs"/>
                      </a:endParaRPr>
                    </a:p>
                  </a:txBody>
                  <a:tcPr/>
                </a:tc>
                <a:extLst>
                  <a:ext uri="{0D108BD9-81ED-4DB2-BD59-A6C34878D82A}">
                    <a16:rowId xmlns:a16="http://schemas.microsoft.com/office/drawing/2014/main" val="501996007"/>
                  </a:ext>
                </a:extLst>
              </a:tr>
              <a:tr h="562854">
                <a:tc>
                  <a:txBody>
                    <a:bodyPr/>
                    <a:lstStyle/>
                    <a:p>
                      <a:pPr marL="0" lvl="0" indent="0" algn="l">
                        <a:lnSpc>
                          <a:spcPct val="100000"/>
                        </a:lnSpc>
                        <a:spcBef>
                          <a:spcPts val="0"/>
                        </a:spcBef>
                        <a:spcAft>
                          <a:spcPts val="0"/>
                        </a:spcAft>
                        <a:buNone/>
                      </a:pPr>
                      <a:r>
                        <a:rPr lang="en-US" sz="1800" b="0" i="0" u="none" strike="noStrike" noProof="0" dirty="0">
                          <a:latin typeface="Franklin Gothic Book"/>
                        </a:rPr>
                        <a:t>Waste analysis/emission analysis</a:t>
                      </a:r>
                      <a:endParaRPr lang="en-US" sz="1800" dirty="0"/>
                    </a:p>
                  </a:txBody>
                  <a:tcPr/>
                </a:tc>
                <a:tc>
                  <a:txBody>
                    <a:bodyPr/>
                    <a:lstStyle/>
                    <a:p>
                      <a:pPr lvl="0">
                        <a:buNone/>
                      </a:pPr>
                      <a:r>
                        <a:rPr lang="en-US" sz="1800" dirty="0"/>
                        <a:t>Non-diversion and absence of</a:t>
                      </a:r>
                      <a:r>
                        <a:rPr lang="en-US" sz="1800" baseline="0" dirty="0"/>
                        <a:t> any Schedule </a:t>
                      </a:r>
                      <a:r>
                        <a:rPr lang="en-US" sz="1800" dirty="0"/>
                        <a:t>chemicals</a:t>
                      </a:r>
                    </a:p>
                  </a:txBody>
                  <a:tcPr/>
                </a:tc>
                <a:extLst>
                  <a:ext uri="{0D108BD9-81ED-4DB2-BD59-A6C34878D82A}">
                    <a16:rowId xmlns:a16="http://schemas.microsoft.com/office/drawing/2014/main" val="3099873683"/>
                  </a:ext>
                </a:extLst>
              </a:tr>
              <a:tr h="408320">
                <a:tc>
                  <a:txBody>
                    <a:bodyPr/>
                    <a:lstStyle/>
                    <a:p>
                      <a:pPr lvl="0">
                        <a:buNone/>
                      </a:pPr>
                      <a:r>
                        <a:rPr lang="en-US" sz="1800" b="0" i="0" u="none" strike="noStrike" noProof="0" dirty="0">
                          <a:latin typeface="Franklin Gothic Book"/>
                        </a:rPr>
                        <a:t>COA of Sched 2 </a:t>
                      </a:r>
                      <a:endParaRPr lang="en-US" sz="1800" dirty="0"/>
                    </a:p>
                  </a:txBody>
                  <a:tcPr/>
                </a:tc>
                <a:tc>
                  <a:txBody>
                    <a:bodyPr/>
                    <a:lstStyle/>
                    <a:p>
                      <a:pPr lvl="0">
                        <a:buNone/>
                      </a:pPr>
                      <a:r>
                        <a:rPr lang="en-US" sz="1800" dirty="0"/>
                        <a:t>Purity of S2 chemicals</a:t>
                      </a:r>
                    </a:p>
                  </a:txBody>
                  <a:tcPr/>
                </a:tc>
                <a:extLst>
                  <a:ext uri="{0D108BD9-81ED-4DB2-BD59-A6C34878D82A}">
                    <a16:rowId xmlns:a16="http://schemas.microsoft.com/office/drawing/2014/main" val="1344799089"/>
                  </a:ext>
                </a:extLst>
              </a:tr>
            </a:tbl>
          </a:graphicData>
        </a:graphic>
      </p:graphicFrame>
    </p:spTree>
    <p:extLst>
      <p:ext uri="{BB962C8B-B14F-4D97-AF65-F5344CB8AC3E}">
        <p14:creationId xmlns:p14="http://schemas.microsoft.com/office/powerpoint/2010/main" val="13126724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3F131AB-AFB6-4893-BF15-1664829348E7}"/>
              </a:ext>
            </a:extLst>
          </p:cNvPr>
          <p:cNvSpPr>
            <a:spLocks noGrp="1"/>
          </p:cNvSpPr>
          <p:nvPr>
            <p:ph type="title"/>
          </p:nvPr>
        </p:nvSpPr>
        <p:spPr>
          <a:xfrm>
            <a:off x="260350" y="74613"/>
            <a:ext cx="8693150" cy="1143000"/>
          </a:xfrm>
        </p:spPr>
        <p:txBody>
          <a:bodyPr/>
          <a:lstStyle/>
          <a:p>
            <a:pPr eaLnBrk="1" fontAlgn="auto" hangingPunct="1">
              <a:spcAft>
                <a:spcPts val="0"/>
              </a:spcAft>
              <a:defRPr/>
            </a:pPr>
            <a:r>
              <a:rPr lang="en-US" dirty="0"/>
              <a:t>List of relevant records </a:t>
            </a:r>
            <a:endParaRPr lang="en-GB" dirty="0"/>
          </a:p>
        </p:txBody>
      </p:sp>
      <p:graphicFrame>
        <p:nvGraphicFramePr>
          <p:cNvPr id="2" name="Table 2">
            <a:extLst>
              <a:ext uri="{FF2B5EF4-FFF2-40B4-BE49-F238E27FC236}">
                <a16:creationId xmlns:a16="http://schemas.microsoft.com/office/drawing/2014/main" id="{D08D0F93-8BF9-4C7D-AABE-D0A207B7D02F}"/>
              </a:ext>
            </a:extLst>
          </p:cNvPr>
          <p:cNvGraphicFramePr>
            <a:graphicFrameLocks noGrp="1"/>
          </p:cNvGraphicFramePr>
          <p:nvPr>
            <p:extLst>
              <p:ext uri="{D42A27DB-BD31-4B8C-83A1-F6EECF244321}">
                <p14:modId xmlns:p14="http://schemas.microsoft.com/office/powerpoint/2010/main" val="1035503591"/>
              </p:ext>
            </p:extLst>
          </p:nvPr>
        </p:nvGraphicFramePr>
        <p:xfrm>
          <a:off x="13689" y="1026646"/>
          <a:ext cx="9104701" cy="2270346"/>
        </p:xfrm>
        <a:graphic>
          <a:graphicData uri="http://schemas.openxmlformats.org/drawingml/2006/table">
            <a:tbl>
              <a:tblPr firstRow="1" bandRow="1">
                <a:tableStyleId>{5C22544A-7EE6-4342-B048-85BDC9FD1C3A}</a:tableStyleId>
              </a:tblPr>
              <a:tblGrid>
                <a:gridCol w="3813880">
                  <a:extLst>
                    <a:ext uri="{9D8B030D-6E8A-4147-A177-3AD203B41FA5}">
                      <a16:colId xmlns:a16="http://schemas.microsoft.com/office/drawing/2014/main" val="3375843485"/>
                    </a:ext>
                  </a:extLst>
                </a:gridCol>
                <a:gridCol w="5290821">
                  <a:extLst>
                    <a:ext uri="{9D8B030D-6E8A-4147-A177-3AD203B41FA5}">
                      <a16:colId xmlns:a16="http://schemas.microsoft.com/office/drawing/2014/main" val="2095081994"/>
                    </a:ext>
                  </a:extLst>
                </a:gridCol>
              </a:tblGrid>
              <a:tr h="387545">
                <a:tc>
                  <a:txBody>
                    <a:bodyPr/>
                    <a:lstStyle/>
                    <a:p>
                      <a:pPr algn="ctr"/>
                      <a:r>
                        <a:rPr lang="en-US" dirty="0"/>
                        <a:t>Record name</a:t>
                      </a:r>
                    </a:p>
                  </a:txBody>
                  <a:tcPr/>
                </a:tc>
                <a:tc>
                  <a:txBody>
                    <a:bodyPr/>
                    <a:lstStyle/>
                    <a:p>
                      <a:pPr algn="ctr"/>
                      <a:r>
                        <a:rPr lang="en-US" dirty="0"/>
                        <a:t>Purpose</a:t>
                      </a:r>
                    </a:p>
                  </a:txBody>
                  <a:tcPr/>
                </a:tc>
                <a:extLst>
                  <a:ext uri="{0D108BD9-81ED-4DB2-BD59-A6C34878D82A}">
                    <a16:rowId xmlns:a16="http://schemas.microsoft.com/office/drawing/2014/main" val="2086779773"/>
                  </a:ext>
                </a:extLst>
              </a:tr>
              <a:tr h="539372">
                <a:tc>
                  <a:txBody>
                    <a:bodyPr/>
                    <a:lstStyle/>
                    <a:p>
                      <a:pPr marL="0" lvl="0" indent="0" algn="l" defTabSz="914400" rtl="0" eaLnBrk="1" latinLnBrk="0" hangingPunct="1">
                        <a:lnSpc>
                          <a:spcPct val="100000"/>
                        </a:lnSpc>
                        <a:spcBef>
                          <a:spcPts val="0"/>
                        </a:spcBef>
                        <a:spcAft>
                          <a:spcPts val="0"/>
                        </a:spcAft>
                        <a:buNone/>
                      </a:pPr>
                      <a:r>
                        <a:rPr lang="en-US" altLang="en-US" sz="1800" b="0" i="0" u="none" strike="noStrike" kern="1200" dirty="0">
                          <a:solidFill>
                            <a:schemeClr val="dk1"/>
                          </a:solidFill>
                          <a:latin typeface="Franklin Gothic Book"/>
                          <a:ea typeface="+mn-ea"/>
                          <a:cs typeface="+mn-cs"/>
                        </a:rPr>
                        <a:t>Technical data (SDS, basic</a:t>
                      </a:r>
                      <a:r>
                        <a:rPr lang="en-US" altLang="en-US" sz="1800" b="0" i="0" u="none" strike="noStrike" kern="1200" baseline="0" dirty="0">
                          <a:solidFill>
                            <a:schemeClr val="dk1"/>
                          </a:solidFill>
                          <a:latin typeface="Franklin Gothic Book"/>
                          <a:ea typeface="+mn-ea"/>
                          <a:cs typeface="+mn-cs"/>
                        </a:rPr>
                        <a:t> </a:t>
                      </a:r>
                      <a:r>
                        <a:rPr lang="en-US" altLang="en-US" sz="1800" b="0" i="0" u="none" strike="noStrike" kern="1200" dirty="0">
                          <a:solidFill>
                            <a:schemeClr val="dk1"/>
                          </a:solidFill>
                          <a:latin typeface="Franklin Gothic Book"/>
                          <a:ea typeface="+mn-ea"/>
                          <a:cs typeface="+mn-cs"/>
                        </a:rPr>
                        <a:t>chemistry)</a:t>
                      </a:r>
                    </a:p>
                  </a:txBody>
                  <a:tcPr/>
                </a:tc>
                <a:tc>
                  <a:txBody>
                    <a:bodyPr/>
                    <a:lstStyle/>
                    <a:p>
                      <a:pPr marL="0" lvl="0" indent="0" algn="l" defTabSz="914400" rtl="0" eaLnBrk="1" latinLnBrk="0" hangingPunct="1">
                        <a:lnSpc>
                          <a:spcPct val="100000"/>
                        </a:lnSpc>
                        <a:spcBef>
                          <a:spcPts val="0"/>
                        </a:spcBef>
                        <a:spcAft>
                          <a:spcPts val="0"/>
                        </a:spcAft>
                        <a:buNone/>
                      </a:pPr>
                      <a:r>
                        <a:rPr lang="en-US" sz="1800" b="0" i="0" u="none" strike="noStrike" kern="1200" noProof="0" dirty="0">
                          <a:solidFill>
                            <a:schemeClr val="dk1"/>
                          </a:solidFill>
                          <a:latin typeface="Franklin Gothic Book"/>
                          <a:ea typeface="+mn-ea"/>
                          <a:cs typeface="+mn-cs"/>
                        </a:rPr>
                        <a:t>Identify chemical structure,</a:t>
                      </a:r>
                      <a:r>
                        <a:rPr lang="en-US" sz="1800" b="0" i="0" u="none" strike="noStrike" kern="1200" dirty="0">
                          <a:solidFill>
                            <a:schemeClr val="dk1"/>
                          </a:solidFill>
                          <a:latin typeface="Franklin Gothic Book"/>
                          <a:ea typeface="+mn-ea"/>
                          <a:cs typeface="+mn-cs"/>
                        </a:rPr>
                        <a:t> composition of a mixture</a:t>
                      </a:r>
                    </a:p>
                  </a:txBody>
                  <a:tcPr/>
                </a:tc>
                <a:extLst>
                  <a:ext uri="{0D108BD9-81ED-4DB2-BD59-A6C34878D82A}">
                    <a16:rowId xmlns:a16="http://schemas.microsoft.com/office/drawing/2014/main" val="3216192390"/>
                  </a:ext>
                </a:extLst>
              </a:tr>
              <a:tr h="678204">
                <a:tc>
                  <a:txBody>
                    <a:bodyPr/>
                    <a:lstStyle/>
                    <a:p>
                      <a:pPr lvl="0">
                        <a:buNone/>
                      </a:pPr>
                      <a:r>
                        <a:rPr lang="en-US" sz="1800" b="0" i="0" u="none" strike="noStrike" noProof="0" dirty="0"/>
                        <a:t>Explanation for discrepancy, if any</a:t>
                      </a:r>
                      <a:endParaRPr lang="en-US" sz="1800" b="0" i="0" u="none" strike="noStrike" noProof="0" dirty="0">
                        <a:latin typeface="Franklin Gothic Book"/>
                      </a:endParaRPr>
                    </a:p>
                  </a:txBody>
                  <a:tcPr/>
                </a:tc>
                <a:tc>
                  <a:txBody>
                    <a:bodyPr/>
                    <a:lstStyle/>
                    <a:p>
                      <a:pPr lvl="0">
                        <a:buNone/>
                      </a:pPr>
                      <a:r>
                        <a:rPr lang="en-US" sz="1800" dirty="0"/>
                        <a:t>Identification of causes </a:t>
                      </a:r>
                      <a:r>
                        <a:rPr lang="en-US" sz="1800" b="0" i="0" u="none" strike="noStrike" noProof="0" dirty="0">
                          <a:latin typeface="Franklin Gothic Book"/>
                        </a:rPr>
                        <a:t>(Calibration related, S2 chemical destruction)</a:t>
                      </a:r>
                      <a:endParaRPr lang="en-US" sz="1800" dirty="0"/>
                    </a:p>
                  </a:txBody>
                  <a:tcPr/>
                </a:tc>
                <a:extLst>
                  <a:ext uri="{0D108BD9-81ED-4DB2-BD59-A6C34878D82A}">
                    <a16:rowId xmlns:a16="http://schemas.microsoft.com/office/drawing/2014/main" val="2477419996"/>
                  </a:ext>
                </a:extLst>
              </a:tr>
              <a:tr h="665225">
                <a:tc>
                  <a:txBody>
                    <a:bodyPr/>
                    <a:lstStyle/>
                    <a:p>
                      <a:pPr lvl="0">
                        <a:buNone/>
                      </a:pPr>
                      <a:r>
                        <a:rPr lang="en-US" sz="1800" b="0" i="0" u="none" strike="noStrike" noProof="0" dirty="0"/>
                        <a:t>Methodology</a:t>
                      </a:r>
                      <a:r>
                        <a:rPr lang="en-US" sz="1800" b="0" i="0" u="none" strike="noStrike" baseline="0" noProof="0" dirty="0"/>
                        <a:t> for</a:t>
                      </a:r>
                      <a:r>
                        <a:rPr lang="en-US" sz="1800" b="0" i="0" u="none" strike="noStrike" noProof="0" dirty="0"/>
                        <a:t> r</a:t>
                      </a:r>
                      <a:r>
                        <a:rPr lang="en-US" sz="1800" b="0" i="0" u="none" strike="noStrike" noProof="0" dirty="0">
                          <a:latin typeface="Franklin Gothic Book"/>
                        </a:rPr>
                        <a:t>ecording systems </a:t>
                      </a:r>
                      <a:endParaRPr lang="en-US" sz="1800" dirty="0"/>
                    </a:p>
                  </a:txBody>
                  <a:tcPr/>
                </a:tc>
                <a:tc>
                  <a:txBody>
                    <a:bodyPr/>
                    <a:lstStyle/>
                    <a:p>
                      <a:pPr lvl="0">
                        <a:buNone/>
                      </a:pPr>
                      <a:r>
                        <a:rPr lang="en-US" sz="1800" dirty="0"/>
                        <a:t>Confirm the</a:t>
                      </a:r>
                      <a:r>
                        <a:rPr lang="en-US" sz="1800" baseline="0" dirty="0"/>
                        <a:t> process of</a:t>
                      </a:r>
                      <a:r>
                        <a:rPr lang="en-US" sz="1800" b="0" i="0" u="none" strike="noStrike" noProof="0" dirty="0">
                          <a:latin typeface="Franklin Gothic Book"/>
                        </a:rPr>
                        <a:t> data capturing and register</a:t>
                      </a:r>
                      <a:endParaRPr lang="en-US" sz="1800" dirty="0"/>
                    </a:p>
                  </a:txBody>
                  <a:tcPr/>
                </a:tc>
                <a:extLst>
                  <a:ext uri="{0D108BD9-81ED-4DB2-BD59-A6C34878D82A}">
                    <a16:rowId xmlns:a16="http://schemas.microsoft.com/office/drawing/2014/main" val="3104264846"/>
                  </a:ext>
                </a:extLst>
              </a:tr>
            </a:tbl>
          </a:graphicData>
        </a:graphic>
      </p:graphicFrame>
    </p:spTree>
    <p:extLst>
      <p:ext uri="{BB962C8B-B14F-4D97-AF65-F5344CB8AC3E}">
        <p14:creationId xmlns:p14="http://schemas.microsoft.com/office/powerpoint/2010/main" val="31582344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78CBF62-CA65-4881-BFB9-4D5A355D4A01}"/>
              </a:ext>
            </a:extLst>
          </p:cNvPr>
          <p:cNvSpPr>
            <a:spLocks noGrp="1"/>
          </p:cNvSpPr>
          <p:nvPr>
            <p:ph type="title"/>
          </p:nvPr>
        </p:nvSpPr>
        <p:spPr/>
        <p:txBody>
          <a:bodyPr/>
          <a:lstStyle/>
          <a:p>
            <a:pPr eaLnBrk="1" fontAlgn="auto" hangingPunct="1">
              <a:spcAft>
                <a:spcPts val="0"/>
              </a:spcAft>
              <a:defRPr/>
            </a:pPr>
            <a:r>
              <a:rPr lang="en-US" dirty="0"/>
              <a:t>I. Mass Balance - Example</a:t>
            </a:r>
            <a:endParaRPr lang="en-GB" dirty="0"/>
          </a:p>
        </p:txBody>
      </p:sp>
      <p:sp>
        <p:nvSpPr>
          <p:cNvPr id="29823" name="Content Placeholder 4">
            <a:extLst>
              <a:ext uri="{FF2B5EF4-FFF2-40B4-BE49-F238E27FC236}">
                <a16:creationId xmlns:a16="http://schemas.microsoft.com/office/drawing/2014/main" id="{271D9368-29F3-49DE-8ACD-2A24EECC0090}"/>
              </a:ext>
            </a:extLst>
          </p:cNvPr>
          <p:cNvSpPr>
            <a:spLocks noGrp="1"/>
          </p:cNvSpPr>
          <p:nvPr>
            <p:ph idx="1"/>
          </p:nvPr>
        </p:nvSpPr>
        <p:spPr>
          <a:xfrm>
            <a:off x="32496" y="1079385"/>
            <a:ext cx="9164183" cy="816527"/>
          </a:xfrm>
        </p:spPr>
        <p:txBody>
          <a:bodyPr/>
          <a:lstStyle/>
          <a:p>
            <a:pPr marL="114300" indent="0" eaLnBrk="1" hangingPunct="1">
              <a:buNone/>
            </a:pPr>
            <a:r>
              <a:rPr lang="en-US" altLang="en-US" sz="2000" dirty="0"/>
              <a:t>It is recommended that the ISP perform MB calculation in advance. It helps identify potential issues and prepare the rationales (Click </a:t>
            </a:r>
            <a:r>
              <a:rPr lang="en-US" altLang="en-US" sz="2000" dirty="0">
                <a:hlinkClick r:id="rId3" action="ppaction://hlinkfile"/>
              </a:rPr>
              <a:t>HERE</a:t>
            </a:r>
            <a:r>
              <a:rPr lang="en-US" altLang="en-US" sz="2000" dirty="0"/>
              <a:t> for instruction)</a:t>
            </a:r>
            <a:endParaRPr lang="en-US" altLang="en-US" sz="1800" dirty="0"/>
          </a:p>
        </p:txBody>
      </p:sp>
      <p:graphicFrame>
        <p:nvGraphicFramePr>
          <p:cNvPr id="3" name="Object 2"/>
          <p:cNvGraphicFramePr>
            <a:graphicFrameLocks noChangeAspect="1"/>
          </p:cNvGraphicFramePr>
          <p:nvPr>
            <p:extLst>
              <p:ext uri="{D42A27DB-BD31-4B8C-83A1-F6EECF244321}">
                <p14:modId xmlns:p14="http://schemas.microsoft.com/office/powerpoint/2010/main" val="3467913223"/>
              </p:ext>
            </p:extLst>
          </p:nvPr>
        </p:nvGraphicFramePr>
        <p:xfrm>
          <a:off x="293688" y="1778466"/>
          <a:ext cx="8474075" cy="4444533"/>
        </p:xfrm>
        <a:graphic>
          <a:graphicData uri="http://schemas.openxmlformats.org/presentationml/2006/ole">
            <mc:AlternateContent xmlns:mc="http://schemas.openxmlformats.org/markup-compatibility/2006">
              <mc:Choice xmlns:v="urn:schemas-microsoft-com:vml" Requires="v">
                <p:oleObj name="Worksheet" r:id="rId4" imgW="4638628" imgH="3057602" progId="Excel.Sheet.12">
                  <p:embed/>
                </p:oleObj>
              </mc:Choice>
              <mc:Fallback>
                <p:oleObj name="Worksheet" r:id="rId4" imgW="4638628" imgH="3057602" progId="Excel.Sheet.12">
                  <p:embed/>
                  <p:pic>
                    <p:nvPicPr>
                      <p:cNvPr id="3" name="Object 2"/>
                      <p:cNvPicPr/>
                      <p:nvPr/>
                    </p:nvPicPr>
                    <p:blipFill>
                      <a:blip r:embed="rId5"/>
                      <a:stretch>
                        <a:fillRect/>
                      </a:stretch>
                    </p:blipFill>
                    <p:spPr>
                      <a:xfrm>
                        <a:off x="293688" y="1778466"/>
                        <a:ext cx="8474075" cy="4444533"/>
                      </a:xfrm>
                      <a:prstGeom prst="rect">
                        <a:avLst/>
                      </a:prstGeom>
                    </p:spPr>
                  </p:pic>
                </p:oleObj>
              </mc:Fallback>
            </mc:AlternateContent>
          </a:graphicData>
        </a:graphic>
      </p:graphicFrame>
    </p:spTree>
    <p:extLst>
      <p:ext uri="{BB962C8B-B14F-4D97-AF65-F5344CB8AC3E}">
        <p14:creationId xmlns:p14="http://schemas.microsoft.com/office/powerpoint/2010/main" val="15480970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F8609-C80F-4322-B5BE-147CE8474DEC}"/>
              </a:ext>
            </a:extLst>
          </p:cNvPr>
          <p:cNvSpPr>
            <a:spLocks noGrp="1"/>
          </p:cNvSpPr>
          <p:nvPr>
            <p:ph type="title"/>
          </p:nvPr>
        </p:nvSpPr>
        <p:spPr/>
        <p:txBody>
          <a:bodyPr/>
          <a:lstStyle/>
          <a:p>
            <a:r>
              <a:rPr lang="en-US" dirty="0"/>
              <a:t>J. List of acronyms </a:t>
            </a:r>
          </a:p>
        </p:txBody>
      </p:sp>
      <p:graphicFrame>
        <p:nvGraphicFramePr>
          <p:cNvPr id="6" name="Table 5">
            <a:extLst>
              <a:ext uri="{FF2B5EF4-FFF2-40B4-BE49-F238E27FC236}">
                <a16:creationId xmlns:a16="http://schemas.microsoft.com/office/drawing/2014/main" id="{921AB9A1-CC0E-47BA-8D98-5F3DEBFF3766}"/>
              </a:ext>
            </a:extLst>
          </p:cNvPr>
          <p:cNvGraphicFramePr>
            <a:graphicFrameLocks noGrp="1"/>
          </p:cNvGraphicFramePr>
          <p:nvPr/>
        </p:nvGraphicFramePr>
        <p:xfrm>
          <a:off x="1115616" y="1196752"/>
          <a:ext cx="6336704" cy="4536503"/>
        </p:xfrm>
        <a:graphic>
          <a:graphicData uri="http://schemas.openxmlformats.org/drawingml/2006/table">
            <a:tbl>
              <a:tblPr firstRow="1" bandRow="1">
                <a:tableStyleId>{5C22544A-7EE6-4342-B048-85BDC9FD1C3A}</a:tableStyleId>
              </a:tblPr>
              <a:tblGrid>
                <a:gridCol w="1020168">
                  <a:extLst>
                    <a:ext uri="{9D8B030D-6E8A-4147-A177-3AD203B41FA5}">
                      <a16:colId xmlns:a16="http://schemas.microsoft.com/office/drawing/2014/main" val="2284984933"/>
                    </a:ext>
                  </a:extLst>
                </a:gridCol>
                <a:gridCol w="5316536">
                  <a:extLst>
                    <a:ext uri="{9D8B030D-6E8A-4147-A177-3AD203B41FA5}">
                      <a16:colId xmlns:a16="http://schemas.microsoft.com/office/drawing/2014/main" val="3437285458"/>
                    </a:ext>
                  </a:extLst>
                </a:gridCol>
              </a:tblGrid>
              <a:tr h="300969">
                <a:tc>
                  <a:txBody>
                    <a:bodyPr/>
                    <a:lstStyle/>
                    <a:p>
                      <a:pPr>
                        <a:lnSpc>
                          <a:spcPct val="107000"/>
                        </a:lnSpc>
                        <a:spcAft>
                          <a:spcPts val="800"/>
                        </a:spcAft>
                      </a:pPr>
                      <a:r>
                        <a:rPr lang="en-US" sz="1100" dirty="0">
                          <a:effectLst/>
                        </a:rPr>
                        <a:t>Acronym</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Definition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002290264"/>
                  </a:ext>
                </a:extLst>
              </a:tr>
              <a:tr h="300969">
                <a:tc>
                  <a:txBody>
                    <a:bodyPr/>
                    <a:lstStyle/>
                    <a:p>
                      <a:pPr>
                        <a:lnSpc>
                          <a:spcPct val="107000"/>
                        </a:lnSpc>
                        <a:spcAft>
                          <a:spcPts val="800"/>
                        </a:spcAft>
                      </a:pPr>
                      <a:r>
                        <a:rPr lang="en-US" sz="1100">
                          <a:effectLst/>
                        </a:rPr>
                        <a:t>CWC</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Chemical Weapon Convention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061532780"/>
                  </a:ext>
                </a:extLst>
              </a:tr>
              <a:tr h="300969">
                <a:tc>
                  <a:txBody>
                    <a:bodyPr/>
                    <a:lstStyle/>
                    <a:p>
                      <a:pPr>
                        <a:lnSpc>
                          <a:spcPct val="107000"/>
                        </a:lnSpc>
                        <a:spcAft>
                          <a:spcPts val="800"/>
                        </a:spcAft>
                      </a:pPr>
                      <a:r>
                        <a:rPr lang="en-US" sz="1100">
                          <a:effectLst/>
                        </a:rPr>
                        <a:t>DOC</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Discrete Organic Chemicals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93063385"/>
                  </a:ext>
                </a:extLst>
              </a:tr>
              <a:tr h="300969">
                <a:tc>
                  <a:txBody>
                    <a:bodyPr/>
                    <a:lstStyle/>
                    <a:p>
                      <a:pPr>
                        <a:lnSpc>
                          <a:spcPct val="107000"/>
                        </a:lnSpc>
                        <a:spcAft>
                          <a:spcPts val="800"/>
                        </a:spcAft>
                      </a:pPr>
                      <a:r>
                        <a:rPr lang="en-US" sz="1100">
                          <a:effectLst/>
                        </a:rPr>
                        <a:t>ISP</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Inspected State Party</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580395961"/>
                  </a:ext>
                </a:extLst>
              </a:tr>
              <a:tr h="300969">
                <a:tc>
                  <a:txBody>
                    <a:bodyPr/>
                    <a:lstStyle/>
                    <a:p>
                      <a:pPr>
                        <a:lnSpc>
                          <a:spcPct val="107000"/>
                        </a:lnSpc>
                        <a:spcAft>
                          <a:spcPts val="800"/>
                        </a:spcAft>
                      </a:pPr>
                      <a:r>
                        <a:rPr lang="en-US" sz="1100">
                          <a:effectLst/>
                        </a:rPr>
                        <a:t>PIB</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Pre-Inspection Briefing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818820580"/>
                  </a:ext>
                </a:extLst>
              </a:tr>
              <a:tr h="300969">
                <a:tc>
                  <a:txBody>
                    <a:bodyPr/>
                    <a:lstStyle/>
                    <a:p>
                      <a:pPr>
                        <a:lnSpc>
                          <a:spcPct val="107000"/>
                        </a:lnSpc>
                        <a:spcAft>
                          <a:spcPts val="800"/>
                        </a:spcAft>
                      </a:pPr>
                      <a:r>
                        <a:rPr lang="en-US" sz="1100">
                          <a:effectLst/>
                        </a:rPr>
                        <a:t>PPE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Personal Protection Equipment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83825496"/>
                  </a:ext>
                </a:extLst>
              </a:tr>
              <a:tr h="623906">
                <a:tc>
                  <a:txBody>
                    <a:bodyPr/>
                    <a:lstStyle/>
                    <a:p>
                      <a:pPr>
                        <a:lnSpc>
                          <a:spcPct val="107000"/>
                        </a:lnSpc>
                        <a:spcAft>
                          <a:spcPts val="800"/>
                        </a:spcAft>
                      </a:pPr>
                      <a:r>
                        <a:rPr lang="en-US" sz="1100">
                          <a:effectLst/>
                        </a:rPr>
                        <a:t>PSF</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An unscheduled discrete organic chemical containing the elements </a:t>
                      </a:r>
                      <a:endParaRPr lang="en-GB" sz="1100">
                        <a:effectLst/>
                      </a:endParaRPr>
                    </a:p>
                    <a:p>
                      <a:pPr>
                        <a:lnSpc>
                          <a:spcPct val="107000"/>
                        </a:lnSpc>
                        <a:spcAft>
                          <a:spcPts val="800"/>
                        </a:spcAft>
                      </a:pPr>
                      <a:r>
                        <a:rPr lang="en-US" sz="1100">
                          <a:effectLst/>
                        </a:rPr>
                        <a:t>phosphorus sulfur or fluorine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335677234"/>
                  </a:ext>
                </a:extLst>
              </a:tr>
              <a:tr h="300969">
                <a:tc>
                  <a:txBody>
                    <a:bodyPr/>
                    <a:lstStyle/>
                    <a:p>
                      <a:pPr>
                        <a:lnSpc>
                          <a:spcPct val="107000"/>
                        </a:lnSpc>
                        <a:spcAft>
                          <a:spcPts val="800"/>
                        </a:spcAft>
                      </a:pPr>
                      <a:r>
                        <a:rPr lang="en-US" sz="1100">
                          <a:effectLst/>
                        </a:rPr>
                        <a:t>VA</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Verification Annex</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593287478"/>
                  </a:ext>
                </a:extLst>
              </a:tr>
              <a:tr h="300969">
                <a:tc>
                  <a:txBody>
                    <a:bodyPr/>
                    <a:lstStyle/>
                    <a:p>
                      <a:pPr>
                        <a:lnSpc>
                          <a:spcPct val="107000"/>
                        </a:lnSpc>
                        <a:spcAft>
                          <a:spcPts val="800"/>
                        </a:spcAft>
                      </a:pPr>
                      <a:r>
                        <a:rPr lang="en-US" sz="1100">
                          <a:effectLst/>
                        </a:rPr>
                        <a:t>POE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Point of Entry</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51605904"/>
                  </a:ext>
                </a:extLst>
              </a:tr>
              <a:tr h="300969">
                <a:tc>
                  <a:txBody>
                    <a:bodyPr/>
                    <a:lstStyle/>
                    <a:p>
                      <a:pPr>
                        <a:lnSpc>
                          <a:spcPct val="107000"/>
                        </a:lnSpc>
                        <a:spcAft>
                          <a:spcPts val="800"/>
                        </a:spcAft>
                      </a:pPr>
                      <a:r>
                        <a:rPr lang="en-US" sz="1100">
                          <a:effectLst/>
                        </a:rPr>
                        <a:t>CS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Carbon Steel</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627464144"/>
                  </a:ext>
                </a:extLst>
              </a:tr>
              <a:tr h="300969">
                <a:tc>
                  <a:txBody>
                    <a:bodyPr/>
                    <a:lstStyle/>
                    <a:p>
                      <a:pPr>
                        <a:lnSpc>
                          <a:spcPct val="107000"/>
                        </a:lnSpc>
                        <a:spcAft>
                          <a:spcPts val="800"/>
                        </a:spcAft>
                      </a:pPr>
                      <a:r>
                        <a:rPr lang="en-US" sz="1100">
                          <a:effectLst/>
                        </a:rPr>
                        <a:t>SS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Stainless Steel</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099798925"/>
                  </a:ext>
                </a:extLst>
              </a:tr>
              <a:tr h="300969">
                <a:tc>
                  <a:txBody>
                    <a:bodyPr/>
                    <a:lstStyle/>
                    <a:p>
                      <a:pPr>
                        <a:lnSpc>
                          <a:spcPct val="107000"/>
                        </a:lnSpc>
                        <a:spcAft>
                          <a:spcPts val="800"/>
                        </a:spcAft>
                      </a:pPr>
                      <a:r>
                        <a:rPr lang="en-US" sz="1100">
                          <a:effectLst/>
                        </a:rPr>
                        <a:t>OCPF</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Other Chemicals Production Facility</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526805482"/>
                  </a:ext>
                </a:extLst>
              </a:tr>
              <a:tr h="300969">
                <a:tc>
                  <a:txBody>
                    <a:bodyPr/>
                    <a:lstStyle/>
                    <a:p>
                      <a:pPr>
                        <a:lnSpc>
                          <a:spcPct val="107000"/>
                        </a:lnSpc>
                        <a:spcAft>
                          <a:spcPts val="800"/>
                        </a:spcAft>
                      </a:pPr>
                      <a:r>
                        <a:rPr lang="en-US" sz="1100">
                          <a:effectLst/>
                        </a:rPr>
                        <a:t>SDS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Safety Data Sheet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682994895"/>
                  </a:ext>
                </a:extLst>
              </a:tr>
              <a:tr h="300969">
                <a:tc>
                  <a:txBody>
                    <a:bodyPr/>
                    <a:lstStyle/>
                    <a:p>
                      <a:pPr>
                        <a:lnSpc>
                          <a:spcPct val="107000"/>
                        </a:lnSpc>
                        <a:spcAft>
                          <a:spcPts val="800"/>
                        </a:spcAft>
                      </a:pPr>
                      <a:r>
                        <a:rPr lang="en-US" sz="1100">
                          <a:effectLst/>
                        </a:rPr>
                        <a:t>PGC</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dirty="0">
                          <a:effectLst/>
                        </a:rPr>
                        <a:t>Product Group Code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851293026"/>
                  </a:ext>
                </a:extLst>
              </a:tr>
            </a:tbl>
          </a:graphicData>
        </a:graphic>
      </p:graphicFrame>
    </p:spTree>
    <p:extLst>
      <p:ext uri="{BB962C8B-B14F-4D97-AF65-F5344CB8AC3E}">
        <p14:creationId xmlns:p14="http://schemas.microsoft.com/office/powerpoint/2010/main" val="19503109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endParaRPr lang="en-GB" dirty="0"/>
          </a:p>
        </p:txBody>
      </p:sp>
      <p:sp>
        <p:nvSpPr>
          <p:cNvPr id="3" name="Content Placeholder 2"/>
          <p:cNvSpPr>
            <a:spLocks noGrp="1"/>
          </p:cNvSpPr>
          <p:nvPr>
            <p:ph idx="1"/>
          </p:nvPr>
        </p:nvSpPr>
        <p:spPr/>
        <p:txBody>
          <a:bodyPr/>
          <a:lstStyle/>
          <a:p>
            <a:r>
              <a:rPr lang="en-US" dirty="0"/>
              <a:t>Please refer to the links below for further examples and guidance on how to prepare a PIB</a:t>
            </a:r>
          </a:p>
          <a:p>
            <a:endParaRPr lang="en-US" dirty="0"/>
          </a:p>
          <a:p>
            <a:r>
              <a:rPr lang="en-US" dirty="0"/>
              <a:t>USA National Authority</a:t>
            </a:r>
          </a:p>
          <a:p>
            <a:pPr marL="114300" indent="0">
              <a:buNone/>
            </a:pPr>
            <a:r>
              <a:rPr lang="en-GB" sz="1800" u="sng" dirty="0">
                <a:hlinkClick r:id="rId2"/>
              </a:rPr>
              <a:t>https://www.cwc.gov/inspections_briefing_overview_text.html#topicFour</a:t>
            </a:r>
            <a:endParaRPr lang="en-GB" sz="1800" u="sng" dirty="0"/>
          </a:p>
          <a:p>
            <a:pPr marL="114300" indent="0">
              <a:buNone/>
            </a:pPr>
            <a:endParaRPr lang="en-US" u="sng" dirty="0"/>
          </a:p>
          <a:p>
            <a:r>
              <a:rPr lang="en-US" dirty="0"/>
              <a:t>UK National Authority</a:t>
            </a:r>
          </a:p>
          <a:p>
            <a:pPr marL="114300" indent="0">
              <a:buNone/>
            </a:pPr>
            <a:r>
              <a:rPr lang="en-US" sz="1800" u="sng" dirty="0">
                <a:hlinkClick r:id="rId3"/>
              </a:rPr>
              <a:t>https://assets.publishing.service.gov.uk/government/uploads/system/uploads/attachment_data/file/558885/OPCW_Inspection_Guidance__2016_.pdf</a:t>
            </a:r>
            <a:endParaRPr lang="en-US" sz="1800" u="sng" dirty="0"/>
          </a:p>
          <a:p>
            <a:pPr marL="114300" indent="0">
              <a:buNone/>
            </a:pPr>
            <a:endParaRPr lang="en-GB" dirty="0"/>
          </a:p>
          <a:p>
            <a:pPr marL="114300" indent="0">
              <a:buNone/>
            </a:pPr>
            <a:endParaRPr lang="en-GB" dirty="0"/>
          </a:p>
        </p:txBody>
      </p:sp>
    </p:spTree>
    <p:extLst>
      <p:ext uri="{BB962C8B-B14F-4D97-AF65-F5344CB8AC3E}">
        <p14:creationId xmlns:p14="http://schemas.microsoft.com/office/powerpoint/2010/main" val="2729435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2371CE-F6D2-4429-A43D-73490B160646}"/>
              </a:ext>
            </a:extLst>
          </p:cNvPr>
          <p:cNvSpPr>
            <a:spLocks noGrp="1"/>
          </p:cNvSpPr>
          <p:nvPr>
            <p:ph type="title"/>
          </p:nvPr>
        </p:nvSpPr>
        <p:spPr/>
        <p:txBody>
          <a:bodyPr/>
          <a:lstStyle/>
          <a:p>
            <a:pPr eaLnBrk="1" fontAlgn="auto" hangingPunct="1">
              <a:spcAft>
                <a:spcPts val="0"/>
              </a:spcAft>
              <a:defRPr/>
            </a:pPr>
            <a:r>
              <a:rPr lang="en-GB" dirty="0"/>
              <a:t>Initial Disclosure</a:t>
            </a:r>
          </a:p>
        </p:txBody>
      </p:sp>
      <p:sp>
        <p:nvSpPr>
          <p:cNvPr id="10243" name="Content Placeholder 4">
            <a:extLst>
              <a:ext uri="{FF2B5EF4-FFF2-40B4-BE49-F238E27FC236}">
                <a16:creationId xmlns:a16="http://schemas.microsoft.com/office/drawing/2014/main" id="{A1AEE75F-AD17-4BE9-9222-8F81C6C8685C}"/>
              </a:ext>
            </a:extLst>
          </p:cNvPr>
          <p:cNvSpPr>
            <a:spLocks noGrp="1"/>
          </p:cNvSpPr>
          <p:nvPr>
            <p:ph idx="1"/>
          </p:nvPr>
        </p:nvSpPr>
        <p:spPr>
          <a:xfrm>
            <a:off x="484188" y="1600200"/>
            <a:ext cx="8164512" cy="4060825"/>
          </a:xfrm>
        </p:spPr>
        <p:txBody>
          <a:bodyPr/>
          <a:lstStyle/>
          <a:p>
            <a:pPr marL="342900" marR="0" lvl="0" indent="-228600" algn="l" defTabSz="914400" rtl="0" eaLnBrk="0" fontAlgn="base" latinLnBrk="0" hangingPunct="0">
              <a:lnSpc>
                <a:spcPct val="107000"/>
              </a:lnSpc>
              <a:spcBef>
                <a:spcPct val="20000"/>
              </a:spcBef>
              <a:spcAft>
                <a:spcPts val="800"/>
              </a:spcAft>
              <a:buClr>
                <a:srgbClr val="0E4C86"/>
              </a:buClr>
              <a:buSzTx/>
              <a:buFont typeface="Arial" panose="020B0604020202020204" pitchFamily="34" charset="0"/>
              <a:buChar char="•"/>
              <a:tabLst/>
              <a:defRPr/>
            </a:pPr>
            <a:r>
              <a:rPr kumimoji="0" lang="en-GB"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rPr>
              <a:t>The Pre-Inspection Briefing (PIB) is the first official activity at the inspected plant site, in a Chemical Weapons Convention (CWC) inspection. Therefore, it is critical that a cooperative atmosphere is created.</a:t>
            </a:r>
          </a:p>
          <a:p>
            <a:pPr marL="342900" marR="0" lvl="0" indent="-228600" algn="l" defTabSz="914400" rtl="0" eaLnBrk="0" fontAlgn="base" latinLnBrk="0" hangingPunct="0">
              <a:lnSpc>
                <a:spcPct val="107000"/>
              </a:lnSpc>
              <a:spcBef>
                <a:spcPct val="20000"/>
              </a:spcBef>
              <a:spcAft>
                <a:spcPts val="800"/>
              </a:spcAft>
              <a:buClr>
                <a:srgbClr val="0E4C86"/>
              </a:buClr>
              <a:buSzTx/>
              <a:buFont typeface="Arial" panose="020B0604020202020204" pitchFamily="34" charset="0"/>
              <a:buChar char="•"/>
              <a:tabLst/>
              <a:defRPr/>
            </a:pPr>
            <a:r>
              <a:rPr kumimoji="0" lang="en-GB"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rPr>
              <a:t>This PIB guideline is intended for use by industrial facilities subject to Article VI inspections under the CWC. It serves the Inspected State Party  to prepare a thorough, relevant and accurate technical briefing about the facility. That information provided is instrumental to develop inspection plans, helping the Inspection Team fulfil the aims of the inspection mandate in an efficient and timely manner. </a:t>
            </a:r>
          </a:p>
          <a:p>
            <a:pPr marL="342900" marR="0" lvl="0" indent="-228600" algn="l" defTabSz="914400" rtl="0" eaLnBrk="0" fontAlgn="base" latinLnBrk="0" hangingPunct="0">
              <a:lnSpc>
                <a:spcPct val="107000"/>
              </a:lnSpc>
              <a:spcBef>
                <a:spcPct val="20000"/>
              </a:spcBef>
              <a:spcAft>
                <a:spcPts val="800"/>
              </a:spcAft>
              <a:buClr>
                <a:srgbClr val="0E4C86"/>
              </a:buClr>
              <a:buSzTx/>
              <a:buFont typeface="Arial" panose="020B0604020202020204" pitchFamily="34" charset="0"/>
              <a:buChar char="•"/>
              <a:tabLst/>
              <a:defRPr/>
            </a:pPr>
            <a:r>
              <a:rPr kumimoji="0" lang="en-GB"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rPr>
              <a:t>The guideline lays out basic requirements in PIB, including operational activities, safety measures, logistics, confidentiality, administration, and other site-specific information, among others.</a:t>
            </a:r>
          </a:p>
          <a:p>
            <a:pPr>
              <a:defRPr/>
            </a:pPr>
            <a:endParaRPr lang="en-US" dirty="0"/>
          </a:p>
          <a:p>
            <a:pPr>
              <a:defRPr/>
            </a:pPr>
            <a:endParaRPr lang="en-US" altLang="en-US" dirty="0"/>
          </a:p>
        </p:txBody>
      </p:sp>
    </p:spTree>
    <p:extLst>
      <p:ext uri="{BB962C8B-B14F-4D97-AF65-F5344CB8AC3E}">
        <p14:creationId xmlns:p14="http://schemas.microsoft.com/office/powerpoint/2010/main" val="2300998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 requirement</a:t>
            </a:r>
            <a:endParaRPr lang="en-GB" dirty="0"/>
          </a:p>
        </p:txBody>
      </p:sp>
      <p:sp>
        <p:nvSpPr>
          <p:cNvPr id="3" name="Content Placeholder 2"/>
          <p:cNvSpPr>
            <a:spLocks noGrp="1"/>
          </p:cNvSpPr>
          <p:nvPr>
            <p:ph idx="1"/>
          </p:nvPr>
        </p:nvSpPr>
        <p:spPr>
          <a:xfrm>
            <a:off x="448227" y="1124744"/>
            <a:ext cx="8164996" cy="4061048"/>
          </a:xfrm>
        </p:spPr>
        <p:txBody>
          <a:bodyPr/>
          <a:lstStyle/>
          <a:p>
            <a:pPr marL="114300" indent="0">
              <a:buNone/>
            </a:pPr>
            <a:endParaRPr lang="en-US" dirty="0"/>
          </a:p>
          <a:p>
            <a:pPr marL="342900" marR="0" lvl="0" indent="-342900" algn="l" defTabSz="914400" rtl="0" eaLnBrk="0" fontAlgn="base" latinLnBrk="0" hangingPunct="0">
              <a:lnSpc>
                <a:spcPct val="107000"/>
              </a:lnSpc>
              <a:spcBef>
                <a:spcPct val="20000"/>
              </a:spcBef>
              <a:spcAft>
                <a:spcPts val="800"/>
              </a:spcAft>
              <a:buClr>
                <a:srgbClr val="0E4C86"/>
              </a:buClr>
              <a:buSzTx/>
              <a:buFont typeface="Arial" panose="020B0604020202020204" pitchFamily="34" charset="0"/>
              <a:buChar char="•"/>
              <a:tabLst>
                <a:tab pos="457200" algn="l"/>
              </a:tabLst>
              <a:defRPr/>
            </a:pPr>
            <a:r>
              <a:rPr kumimoji="0" lang="en-US"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rPr>
              <a:t>This guideline is recommended to the Inspected State Party as reference only </a:t>
            </a:r>
            <a:endParaRPr kumimoji="0" lang="en-GB"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0" fontAlgn="base" latinLnBrk="0" hangingPunct="0">
              <a:lnSpc>
                <a:spcPct val="107000"/>
              </a:lnSpc>
              <a:spcBef>
                <a:spcPct val="20000"/>
              </a:spcBef>
              <a:spcAft>
                <a:spcPts val="800"/>
              </a:spcAft>
              <a:buClr>
                <a:srgbClr val="0E4C86"/>
              </a:buClr>
              <a:buSzTx/>
              <a:buFont typeface="Arial" panose="020B0604020202020204" pitchFamily="34" charset="0"/>
              <a:buChar char="•"/>
              <a:tabLst>
                <a:tab pos="457200" algn="l"/>
              </a:tabLst>
              <a:defRPr/>
            </a:pPr>
            <a:r>
              <a:rPr kumimoji="0" lang="en-US"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rPr>
              <a:t>The PIB should be provided by facility representatives and conducted no more than 3 hours in length (as per CWC, VA, Part II, paragraph 37)</a:t>
            </a:r>
            <a:endParaRPr kumimoji="0" lang="en-GB"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0" fontAlgn="base" latinLnBrk="0" hangingPunct="0">
              <a:lnSpc>
                <a:spcPct val="107000"/>
              </a:lnSpc>
              <a:spcBef>
                <a:spcPct val="20000"/>
              </a:spcBef>
              <a:spcAft>
                <a:spcPts val="800"/>
              </a:spcAft>
              <a:buClr>
                <a:srgbClr val="0E4C86"/>
              </a:buClr>
              <a:buSzTx/>
              <a:buFont typeface="Arial" panose="020B0604020202020204" pitchFamily="34" charset="0"/>
              <a:buChar char="•"/>
              <a:tabLst>
                <a:tab pos="457200" algn="l"/>
              </a:tabLst>
              <a:defRPr/>
            </a:pPr>
            <a:r>
              <a:rPr lang="en-US" sz="1800">
                <a:effectLst/>
                <a:latin typeface="Calibri" panose="020F0502020204030204" pitchFamily="34" charset="0"/>
                <a:ea typeface="Calibri" panose="020F0502020204030204" pitchFamily="34" charset="0"/>
                <a:cs typeface="Times New Roman" panose="02020603050405020304" pitchFamily="18" charset="0"/>
              </a:rPr>
              <a:t>The PIB presentation can be provided in various forms (e.g., PPT, projection, hardcopy). </a:t>
            </a:r>
            <a:r>
              <a:rPr kumimoji="0" lang="en-US" sz="1800" b="0" i="0" u="none" strike="noStrike" kern="1200" cap="none" spc="0" normalizeH="0" baseline="0" noProof="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rPr>
              <a:t>Hand-outs </a:t>
            </a:r>
            <a:r>
              <a:rPr kumimoji="0" lang="en-US"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rPr>
              <a:t>of the material presented during the PIB are recommended to be provided to the Inspection Team prior to the PIB.</a:t>
            </a:r>
            <a:endParaRPr kumimoji="0" lang="en-GB"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0" fontAlgn="base" latinLnBrk="0" hangingPunct="0">
              <a:lnSpc>
                <a:spcPct val="107000"/>
              </a:lnSpc>
              <a:spcBef>
                <a:spcPct val="20000"/>
              </a:spcBef>
              <a:spcAft>
                <a:spcPts val="800"/>
              </a:spcAft>
              <a:buClr>
                <a:srgbClr val="0E4C86"/>
              </a:buClr>
              <a:buSzTx/>
              <a:buFont typeface="Arial" panose="020B0604020202020204" pitchFamily="34" charset="0"/>
              <a:buChar char="•"/>
              <a:tabLst>
                <a:tab pos="457200" algn="l"/>
              </a:tabLst>
              <a:defRPr/>
            </a:pPr>
            <a:r>
              <a:rPr kumimoji="0" lang="en-US"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rPr>
              <a:t>Any site and/or process diagrams could be handed as a separate print-out document from the PIB. This would provide the plant site and the host team better control over such documents during inspection activities.</a:t>
            </a:r>
            <a:endParaRPr kumimoji="0" lang="en-GB"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0" fontAlgn="base" latinLnBrk="0" hangingPunct="0">
              <a:lnSpc>
                <a:spcPct val="107000"/>
              </a:lnSpc>
              <a:spcBef>
                <a:spcPct val="20000"/>
              </a:spcBef>
              <a:spcAft>
                <a:spcPts val="800"/>
              </a:spcAft>
              <a:buClr>
                <a:srgbClr val="0E4C86"/>
              </a:buClr>
              <a:buSzTx/>
              <a:buFont typeface="Arial" panose="020B0604020202020204" pitchFamily="34" charset="0"/>
              <a:buChar char="•"/>
              <a:tabLst>
                <a:tab pos="457200" algn="l"/>
              </a:tabLst>
              <a:defRPr/>
            </a:pPr>
            <a:r>
              <a:rPr kumimoji="0" lang="en-US"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rPr>
              <a:t>The Inspection Team will return all the PIB material  at the end of the inspection</a:t>
            </a:r>
            <a:endParaRPr kumimoji="0" lang="en-GB" sz="2400" b="0" i="0" u="none" strike="noStrike" kern="1200" cap="none" spc="0" normalizeH="0" baseline="0" noProof="0" dirty="0">
              <a:ln>
                <a:noFill/>
              </a:ln>
              <a:solidFill>
                <a:srgbClr val="0F1B23"/>
              </a:solidFill>
              <a:effectLst/>
              <a:uLnTx/>
              <a:uFillTx/>
              <a:latin typeface="Franklin Gothic Book"/>
              <a:ea typeface="+mn-ea"/>
              <a:cs typeface="+mn-cs"/>
            </a:endParaRPr>
          </a:p>
          <a:p>
            <a:endParaRPr lang="en-GB" dirty="0"/>
          </a:p>
        </p:txBody>
      </p:sp>
    </p:spTree>
    <p:extLst>
      <p:ext uri="{BB962C8B-B14F-4D97-AF65-F5344CB8AC3E}">
        <p14:creationId xmlns:p14="http://schemas.microsoft.com/office/powerpoint/2010/main" val="3902212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DFE7A9-8458-468A-A4CD-86418E477BAE}"/>
              </a:ext>
            </a:extLst>
          </p:cNvPr>
          <p:cNvSpPr>
            <a:spLocks noGrp="1"/>
          </p:cNvSpPr>
          <p:nvPr>
            <p:ph type="title"/>
          </p:nvPr>
        </p:nvSpPr>
        <p:spPr/>
        <p:txBody>
          <a:bodyPr/>
          <a:lstStyle/>
          <a:p>
            <a:pPr eaLnBrk="1" fontAlgn="auto" hangingPunct="1">
              <a:spcAft>
                <a:spcPts val="0"/>
              </a:spcAft>
              <a:defRPr/>
            </a:pPr>
            <a:r>
              <a:rPr lang="en-GB" dirty="0"/>
              <a:t>A. Introductions </a:t>
            </a:r>
            <a:r>
              <a:rPr lang="en-GB"/>
              <a:t>of participants</a:t>
            </a:r>
            <a:endParaRPr lang="en-GB" dirty="0"/>
          </a:p>
        </p:txBody>
      </p:sp>
      <p:sp>
        <p:nvSpPr>
          <p:cNvPr id="15363" name="Content Placeholder 4">
            <a:extLst>
              <a:ext uri="{FF2B5EF4-FFF2-40B4-BE49-F238E27FC236}">
                <a16:creationId xmlns:a16="http://schemas.microsoft.com/office/drawing/2014/main" id="{FEE09E48-368D-4B02-A2E6-6B657E362863}"/>
              </a:ext>
            </a:extLst>
          </p:cNvPr>
          <p:cNvSpPr>
            <a:spLocks noGrp="1"/>
          </p:cNvSpPr>
          <p:nvPr>
            <p:ph idx="1"/>
          </p:nvPr>
        </p:nvSpPr>
        <p:spPr>
          <a:xfrm>
            <a:off x="457200" y="1600200"/>
            <a:ext cx="8164513" cy="4060825"/>
          </a:xfrm>
        </p:spPr>
        <p:txBody>
          <a:bodyPr/>
          <a:lstStyle/>
          <a:p>
            <a:pPr eaLnBrk="1" hangingPunct="1"/>
            <a:r>
              <a:rPr lang="en-US" altLang="en-US" dirty="0"/>
              <a:t>Host team</a:t>
            </a:r>
          </a:p>
          <a:p>
            <a:pPr marL="639445" lvl="1" eaLnBrk="1" hangingPunct="1"/>
            <a:r>
              <a:rPr lang="en-US" altLang="en-US" dirty="0"/>
              <a:t>Names and functions </a:t>
            </a:r>
          </a:p>
          <a:p>
            <a:pPr eaLnBrk="1" hangingPunct="1"/>
            <a:r>
              <a:rPr lang="en-US" altLang="en-US" dirty="0"/>
              <a:t>Plant/Plant site personnel</a:t>
            </a:r>
          </a:p>
          <a:p>
            <a:pPr lvl="1" eaLnBrk="1" hangingPunct="1"/>
            <a:r>
              <a:rPr lang="en-US" altLang="en-US" dirty="0"/>
              <a:t>Participants names and functions </a:t>
            </a:r>
            <a:endParaRPr lang="en-GB" altLang="en-US" dirty="0"/>
          </a:p>
        </p:txBody>
      </p:sp>
    </p:spTree>
    <p:extLst>
      <p:ext uri="{BB962C8B-B14F-4D97-AF65-F5344CB8AC3E}">
        <p14:creationId xmlns:p14="http://schemas.microsoft.com/office/powerpoint/2010/main" val="1941660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657D9B-FC15-453D-B045-710F26047082}"/>
              </a:ext>
            </a:extLst>
          </p:cNvPr>
          <p:cNvSpPr>
            <a:spLocks noGrp="1"/>
          </p:cNvSpPr>
          <p:nvPr>
            <p:ph type="title"/>
          </p:nvPr>
        </p:nvSpPr>
        <p:spPr/>
        <p:txBody>
          <a:bodyPr>
            <a:normAutofit/>
          </a:bodyPr>
          <a:lstStyle/>
          <a:p>
            <a:pPr eaLnBrk="1" fontAlgn="auto" hangingPunct="1">
              <a:spcAft>
                <a:spcPts val="0"/>
              </a:spcAft>
              <a:defRPr/>
            </a:pPr>
            <a:r>
              <a:rPr lang="en-GB" dirty="0"/>
              <a:t>B. General Information</a:t>
            </a:r>
          </a:p>
        </p:txBody>
      </p:sp>
      <p:sp>
        <p:nvSpPr>
          <p:cNvPr id="17411" name="Content Placeholder 4">
            <a:extLst>
              <a:ext uri="{FF2B5EF4-FFF2-40B4-BE49-F238E27FC236}">
                <a16:creationId xmlns:a16="http://schemas.microsoft.com/office/drawing/2014/main" id="{BAF2A9A2-B15A-4277-A7AC-BE32B3DD3B73}"/>
              </a:ext>
            </a:extLst>
          </p:cNvPr>
          <p:cNvSpPr>
            <a:spLocks noGrp="1"/>
          </p:cNvSpPr>
          <p:nvPr>
            <p:ph idx="1"/>
          </p:nvPr>
        </p:nvSpPr>
        <p:spPr>
          <a:xfrm>
            <a:off x="468313" y="1628775"/>
            <a:ext cx="8164512" cy="4060825"/>
          </a:xfrm>
        </p:spPr>
        <p:txBody>
          <a:bodyPr/>
          <a:lstStyle/>
          <a:p>
            <a:pPr eaLnBrk="1" hangingPunct="1"/>
            <a:r>
              <a:rPr lang="en-US" altLang="en-US" dirty="0"/>
              <a:t>Brief history of the company and basic information</a:t>
            </a:r>
          </a:p>
          <a:p>
            <a:pPr eaLnBrk="1" hangingPunct="1"/>
            <a:r>
              <a:rPr lang="en-US" dirty="0"/>
              <a:t>Type of industry (</a:t>
            </a:r>
            <a:r>
              <a:rPr lang="en-US" altLang="en-US" dirty="0"/>
              <a:t>e.g., fertilizers, pharmaceuticals, pesticides, plasticizers, paints, soaps, etc.)</a:t>
            </a:r>
          </a:p>
          <a:p>
            <a:pPr eaLnBrk="1" hangingPunct="1"/>
            <a:r>
              <a:rPr lang="en-US" altLang="en-US" dirty="0"/>
              <a:t>Management, organization, operations, environment</a:t>
            </a:r>
          </a:p>
          <a:p>
            <a:pPr eaLnBrk="1" hangingPunct="1"/>
            <a:r>
              <a:rPr lang="en-US" altLang="en-US" dirty="0"/>
              <a:t>Certificates of accreditations (e.g., ISO, FDA, etc.)</a:t>
            </a:r>
          </a:p>
          <a:p>
            <a:pPr eaLnBrk="1" hangingPunct="1"/>
            <a:r>
              <a:rPr lang="en-GB" altLang="en-US" dirty="0"/>
              <a:t>Security features (e.g., fence/wall, CCTV, patrols, others)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 General Information</a:t>
            </a:r>
            <a:endParaRPr lang="en-GB" dirty="0"/>
          </a:p>
        </p:txBody>
      </p:sp>
      <p:sp>
        <p:nvSpPr>
          <p:cNvPr id="3" name="Content Placeholder 2"/>
          <p:cNvSpPr>
            <a:spLocks noGrp="1"/>
          </p:cNvSpPr>
          <p:nvPr>
            <p:ph idx="1"/>
          </p:nvPr>
        </p:nvSpPr>
        <p:spPr/>
        <p:txBody>
          <a:bodyPr/>
          <a:lstStyle/>
          <a:p>
            <a:pPr marL="342900" lvl="1" eaLnBrk="1" hangingPunct="1">
              <a:buClr>
                <a:schemeClr val="accent1"/>
              </a:buClr>
            </a:pPr>
            <a:r>
              <a:rPr lang="en-US" sz="2400" dirty="0"/>
              <a:t>Any changes in the facility (operational, organizational) since the last inspection</a:t>
            </a:r>
            <a:r>
              <a:rPr lang="en-US" altLang="en-US" sz="2400" dirty="0"/>
              <a:t> (</a:t>
            </a:r>
            <a:r>
              <a:rPr lang="en-US" altLang="en-US" sz="2400" b="1" dirty="0">
                <a:solidFill>
                  <a:srgbClr val="FF0000"/>
                </a:solidFill>
              </a:rPr>
              <a:t>if applicable</a:t>
            </a:r>
            <a:r>
              <a:rPr lang="en-US" altLang="en-US" sz="2400" dirty="0"/>
              <a:t>)</a:t>
            </a:r>
          </a:p>
          <a:p>
            <a:pPr marL="342900" lvl="1" eaLnBrk="1" hangingPunct="1">
              <a:buClr>
                <a:schemeClr val="accent1"/>
              </a:buClr>
            </a:pPr>
            <a:r>
              <a:rPr lang="en-US" altLang="en-US" sz="2400" dirty="0"/>
              <a:t>Number of employees</a:t>
            </a:r>
          </a:p>
          <a:p>
            <a:pPr eaLnBrk="1" hangingPunct="1"/>
            <a:r>
              <a:rPr lang="en-US" altLang="en-US" dirty="0"/>
              <a:t>Aerial view map indicating:</a:t>
            </a:r>
          </a:p>
          <a:p>
            <a:pPr marL="708025" lvl="2" eaLnBrk="1" hangingPunct="1">
              <a:buClr>
                <a:schemeClr val="accent1"/>
              </a:buClr>
            </a:pPr>
            <a:r>
              <a:rPr lang="en-US" altLang="en-US" sz="2000" dirty="0"/>
              <a:t>Location in relation to Point of entry (POE)</a:t>
            </a:r>
          </a:p>
          <a:p>
            <a:pPr marL="708025" lvl="2" eaLnBrk="1" hangingPunct="1">
              <a:buClr>
                <a:schemeClr val="accent1"/>
              </a:buClr>
            </a:pPr>
            <a:r>
              <a:rPr lang="en-US" altLang="en-US" sz="2000" dirty="0"/>
              <a:t>Distance from POE </a:t>
            </a:r>
          </a:p>
          <a:p>
            <a:pPr eaLnBrk="1" hangingPunct="1"/>
            <a:r>
              <a:rPr lang="en-US" altLang="en-US" dirty="0"/>
              <a:t>Facility layout indicating:</a:t>
            </a:r>
          </a:p>
          <a:p>
            <a:pPr marL="708025" lvl="2" eaLnBrk="1" hangingPunct="1">
              <a:buClr>
                <a:schemeClr val="accent1"/>
              </a:buClr>
            </a:pPr>
            <a:r>
              <a:rPr lang="en-US" altLang="en-US" sz="2000" dirty="0"/>
              <a:t>Boundaries and gates</a:t>
            </a:r>
          </a:p>
          <a:p>
            <a:pPr marL="708025" lvl="2" eaLnBrk="1" hangingPunct="1">
              <a:buClr>
                <a:schemeClr val="accent1"/>
              </a:buClr>
            </a:pPr>
            <a:r>
              <a:rPr lang="en-US" altLang="en-US" sz="2000" dirty="0"/>
              <a:t>Total area of the plant site </a:t>
            </a:r>
          </a:p>
          <a:p>
            <a:pPr eaLnBrk="1" hangingPunct="1"/>
            <a:endParaRPr lang="en-GB" dirty="0"/>
          </a:p>
        </p:txBody>
      </p:sp>
    </p:spTree>
    <p:extLst>
      <p:ext uri="{BB962C8B-B14F-4D97-AF65-F5344CB8AC3E}">
        <p14:creationId xmlns:p14="http://schemas.microsoft.com/office/powerpoint/2010/main" val="363286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8EDD6D7-410B-4AE0-9A9C-FCFF73247FD7}"/>
              </a:ext>
            </a:extLst>
          </p:cNvPr>
          <p:cNvSpPr>
            <a:spLocks noGrp="1"/>
          </p:cNvSpPr>
          <p:nvPr>
            <p:ph type="title"/>
          </p:nvPr>
        </p:nvSpPr>
        <p:spPr/>
        <p:txBody>
          <a:bodyPr/>
          <a:lstStyle/>
          <a:p>
            <a:pPr eaLnBrk="1" fontAlgn="auto" hangingPunct="1">
              <a:spcAft>
                <a:spcPts val="0"/>
              </a:spcAft>
              <a:defRPr/>
            </a:pPr>
            <a:r>
              <a:rPr lang="en-US" dirty="0"/>
              <a:t>C. Plant Site Safety Measures</a:t>
            </a:r>
            <a:endParaRPr lang="en-GB" dirty="0"/>
          </a:p>
        </p:txBody>
      </p:sp>
      <p:sp>
        <p:nvSpPr>
          <p:cNvPr id="18435" name="Content Placeholder 4">
            <a:extLst>
              <a:ext uri="{FF2B5EF4-FFF2-40B4-BE49-F238E27FC236}">
                <a16:creationId xmlns:a16="http://schemas.microsoft.com/office/drawing/2014/main" id="{CC796FDA-0130-4149-8D91-AEB76909AE38}"/>
              </a:ext>
            </a:extLst>
          </p:cNvPr>
          <p:cNvSpPr>
            <a:spLocks noGrp="1"/>
          </p:cNvSpPr>
          <p:nvPr>
            <p:ph idx="1"/>
          </p:nvPr>
        </p:nvSpPr>
        <p:spPr>
          <a:xfrm>
            <a:off x="457200" y="1524894"/>
            <a:ext cx="8164513" cy="4060825"/>
          </a:xfrm>
        </p:spPr>
        <p:txBody>
          <a:bodyPr/>
          <a:lstStyle/>
          <a:p>
            <a:pPr eaLnBrk="1" hangingPunct="1">
              <a:defRPr/>
            </a:pPr>
            <a:r>
              <a:rPr lang="en-US" dirty="0"/>
              <a:t>Related to  inspection conduct</a:t>
            </a:r>
            <a:r>
              <a:rPr lang="en-US" altLang="en-US" dirty="0"/>
              <a:t>:</a:t>
            </a:r>
          </a:p>
          <a:p>
            <a:pPr lvl="1" eaLnBrk="1" hangingPunct="1">
              <a:defRPr/>
            </a:pPr>
            <a:r>
              <a:rPr lang="en-US" altLang="en-US" dirty="0"/>
              <a:t>No operation/touching of equipment</a:t>
            </a:r>
          </a:p>
          <a:p>
            <a:pPr lvl="1" eaLnBrk="1" hangingPunct="1">
              <a:defRPr/>
            </a:pPr>
            <a:r>
              <a:rPr lang="en-US" altLang="en-US" dirty="0"/>
              <a:t>Need for escort</a:t>
            </a:r>
          </a:p>
          <a:p>
            <a:pPr eaLnBrk="1" hangingPunct="1">
              <a:defRPr/>
            </a:pPr>
            <a:r>
              <a:rPr lang="en-US" altLang="en-US" dirty="0"/>
              <a:t>Related to facility:</a:t>
            </a:r>
            <a:endParaRPr lang="en-US" altLang="en-US" strike="sngStrike" dirty="0"/>
          </a:p>
          <a:p>
            <a:pPr lvl="1" eaLnBrk="1" hangingPunct="1">
              <a:defRPr/>
            </a:pPr>
            <a:r>
              <a:rPr lang="en-US" altLang="en-US" dirty="0"/>
              <a:t>Safety hazards and safety procedures</a:t>
            </a:r>
          </a:p>
          <a:p>
            <a:pPr lvl="1" eaLnBrk="1" hangingPunct="1">
              <a:defRPr/>
            </a:pPr>
            <a:r>
              <a:rPr lang="en-US" altLang="en-US" dirty="0"/>
              <a:t>Specific personal protective equipment</a:t>
            </a:r>
          </a:p>
          <a:p>
            <a:pPr lvl="1" eaLnBrk="1" hangingPunct="1">
              <a:defRPr/>
            </a:pPr>
            <a:r>
              <a:rPr lang="en-US" altLang="en-US" dirty="0"/>
              <a:t>Emergency alarms and response procedures </a:t>
            </a:r>
          </a:p>
          <a:p>
            <a:pPr lvl="1" eaLnBrk="1" hangingPunct="1">
              <a:defRPr/>
            </a:pPr>
            <a:r>
              <a:rPr lang="en-US" altLang="en-US" dirty="0"/>
              <a:t>Evacuation routes</a:t>
            </a:r>
          </a:p>
          <a:p>
            <a:pPr lvl="1" eaLnBrk="1" hangingPunct="1">
              <a:defRPr/>
            </a:pPr>
            <a:r>
              <a:rPr lang="en-US" altLang="en-US" dirty="0"/>
              <a:t>Assembly points</a:t>
            </a:r>
          </a:p>
          <a:p>
            <a:pPr lvl="1" eaLnBrk="1" hangingPunct="1">
              <a:defRPr/>
            </a:pPr>
            <a:r>
              <a:rPr lang="en-US" altLang="en-US" dirty="0"/>
              <a:t>Location of medical facilities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E7963A-9554-49A3-A920-3E4CA6F86881}"/>
              </a:ext>
            </a:extLst>
          </p:cNvPr>
          <p:cNvSpPr>
            <a:spLocks noGrp="1"/>
          </p:cNvSpPr>
          <p:nvPr>
            <p:ph type="title"/>
          </p:nvPr>
        </p:nvSpPr>
        <p:spPr/>
        <p:txBody>
          <a:bodyPr>
            <a:normAutofit fontScale="90000"/>
          </a:bodyPr>
          <a:lstStyle/>
          <a:p>
            <a:pPr eaLnBrk="1" fontAlgn="auto" hangingPunct="1">
              <a:spcAft>
                <a:spcPts val="0"/>
              </a:spcAft>
              <a:defRPr/>
            </a:pPr>
            <a:r>
              <a:rPr lang="en-US" dirty="0"/>
              <a:t>D. Logistics &amp; Administrative Information</a:t>
            </a:r>
            <a:endParaRPr lang="en-GB" dirty="0"/>
          </a:p>
        </p:txBody>
      </p:sp>
      <p:sp>
        <p:nvSpPr>
          <p:cNvPr id="18435" name="Content Placeholder 4">
            <a:extLst>
              <a:ext uri="{FF2B5EF4-FFF2-40B4-BE49-F238E27FC236}">
                <a16:creationId xmlns:a16="http://schemas.microsoft.com/office/drawing/2014/main" id="{D607F4EC-72D4-42E4-AB10-62F8B4E630C3}"/>
              </a:ext>
            </a:extLst>
          </p:cNvPr>
          <p:cNvSpPr>
            <a:spLocks noGrp="1"/>
          </p:cNvSpPr>
          <p:nvPr>
            <p:ph idx="1"/>
          </p:nvPr>
        </p:nvSpPr>
        <p:spPr>
          <a:xfrm>
            <a:off x="457200" y="1600200"/>
            <a:ext cx="8164513" cy="4060825"/>
          </a:xfrm>
        </p:spPr>
        <p:txBody>
          <a:bodyPr/>
          <a:lstStyle/>
          <a:p>
            <a:pPr eaLnBrk="1" hangingPunct="1">
              <a:buFont typeface="Arial" charset="0"/>
              <a:buChar char="•"/>
              <a:defRPr/>
            </a:pPr>
            <a:r>
              <a:rPr lang="en-US" altLang="en-US" dirty="0"/>
              <a:t>Working hours: administration and operations</a:t>
            </a:r>
          </a:p>
          <a:p>
            <a:pPr eaLnBrk="1" hangingPunct="1">
              <a:buFont typeface="Arial" charset="0"/>
              <a:buChar char="•"/>
              <a:defRPr/>
            </a:pPr>
            <a:r>
              <a:rPr lang="en-US" altLang="en-US" dirty="0"/>
              <a:t>Working spaces</a:t>
            </a:r>
          </a:p>
          <a:p>
            <a:pPr marL="639445" lvl="1" eaLnBrk="1" hangingPunct="1">
              <a:buFont typeface="Arial" charset="0"/>
              <a:buChar char="•"/>
              <a:defRPr/>
            </a:pPr>
            <a:r>
              <a:rPr lang="en-US" altLang="en-US" dirty="0"/>
              <a:t>Inspectors and escort team working</a:t>
            </a:r>
            <a:r>
              <a:rPr lang="en-US" altLang="en-US"/>
              <a:t> spaces (</a:t>
            </a:r>
            <a:r>
              <a:rPr lang="en-US" altLang="en-US" dirty="0">
                <a:latin typeface="Franklin Gothic Book"/>
                <a:cs typeface="Times New Roman"/>
              </a:rPr>
              <a:t>offices)</a:t>
            </a:r>
            <a:r>
              <a:rPr lang="en-US" sz="1800" dirty="0">
                <a:latin typeface="Calibri"/>
                <a:cs typeface="Times New Roman"/>
              </a:rPr>
              <a:t>,</a:t>
            </a:r>
            <a:r>
              <a:rPr lang="en-US" sz="1800" dirty="0">
                <a:effectLst/>
                <a:latin typeface="Calibri"/>
                <a:ea typeface="Calibri" panose="020F0502020204030204" pitchFamily="34" charset="0"/>
                <a:cs typeface="Times New Roman"/>
              </a:rPr>
              <a:t> </a:t>
            </a:r>
            <a:r>
              <a:rPr lang="en-US" altLang="en-US" dirty="0"/>
              <a:t>and briefing areas</a:t>
            </a:r>
          </a:p>
          <a:p>
            <a:pPr marL="639445" lvl="1" eaLnBrk="1" hangingPunct="1">
              <a:buFont typeface="Arial" charset="0"/>
              <a:buChar char="•"/>
              <a:defRPr/>
            </a:pPr>
            <a:r>
              <a:rPr lang="en-US" altLang="en-US" dirty="0"/>
              <a:t>Set-up inspection team office (lockable, power supplied, available during the entire inspection, equipped with desks and chairs)</a:t>
            </a:r>
          </a:p>
          <a:p>
            <a:pPr eaLnBrk="1" hangingPunct="1">
              <a:buFont typeface="Arial" charset="0"/>
              <a:buChar char="•"/>
              <a:defRPr/>
            </a:pPr>
            <a:r>
              <a:rPr lang="en-US" altLang="en-US" dirty="0"/>
              <a:t>Communications/Mobile phone policy</a:t>
            </a:r>
          </a:p>
          <a:p>
            <a:pPr eaLnBrk="1" hangingPunct="1">
              <a:buFont typeface="Arial" charset="0"/>
              <a:buChar char="•"/>
              <a:defRPr/>
            </a:pPr>
            <a:r>
              <a:rPr lang="en-US" altLang="en-US" dirty="0"/>
              <a:t>Transportation</a:t>
            </a:r>
          </a:p>
          <a:p>
            <a:pPr eaLnBrk="1" hangingPunct="1">
              <a:buFont typeface="Arial" charset="0"/>
              <a:buChar char="•"/>
              <a:defRPr/>
            </a:pPr>
            <a:r>
              <a:rPr lang="en-US" altLang="en-US" dirty="0"/>
              <a:t>Lodging and meals</a:t>
            </a:r>
          </a:p>
          <a:p>
            <a:pPr eaLnBrk="1" hangingPunct="1">
              <a:buFont typeface="Arial" charset="0"/>
              <a:buChar char="•"/>
              <a:defRPr/>
            </a:pPr>
            <a:r>
              <a:rPr lang="en-US" altLang="en-US" dirty="0"/>
              <a:t>Security and badging procedures</a:t>
            </a:r>
          </a:p>
          <a:p>
            <a:pPr marL="114300" indent="0" eaLnBrk="1" hangingPunct="1">
              <a:buFont typeface="Arial" charset="0"/>
              <a:buNone/>
              <a:defRPr/>
            </a:pPr>
            <a:endParaRPr lang="en-US" altLang="en-US" dirty="0"/>
          </a:p>
          <a:p>
            <a:pPr eaLnBrk="1" hangingPunct="1">
              <a:buFont typeface="Arial" charset="0"/>
              <a:buChar char="•"/>
              <a:defRPr/>
            </a:pPr>
            <a:endParaRPr lang="en-US"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404859F-8B13-403E-B436-67F2B307F014}"/>
              </a:ext>
            </a:extLst>
          </p:cNvPr>
          <p:cNvSpPr>
            <a:spLocks noGrp="1"/>
          </p:cNvSpPr>
          <p:nvPr>
            <p:ph type="title"/>
          </p:nvPr>
        </p:nvSpPr>
        <p:spPr/>
        <p:txBody>
          <a:bodyPr/>
          <a:lstStyle/>
          <a:p>
            <a:pPr eaLnBrk="1" fontAlgn="auto" hangingPunct="1">
              <a:spcAft>
                <a:spcPts val="0"/>
              </a:spcAft>
              <a:defRPr/>
            </a:pPr>
            <a:r>
              <a:rPr lang="en-US" dirty="0"/>
              <a:t>E. Physical Layout</a:t>
            </a:r>
            <a:endParaRPr lang="en-GB" dirty="0"/>
          </a:p>
        </p:txBody>
      </p:sp>
      <p:sp>
        <p:nvSpPr>
          <p:cNvPr id="21507" name="Content Placeholder 4">
            <a:extLst>
              <a:ext uri="{FF2B5EF4-FFF2-40B4-BE49-F238E27FC236}">
                <a16:creationId xmlns:a16="http://schemas.microsoft.com/office/drawing/2014/main" id="{AA19481F-1BD0-447E-BC49-E9E6E7A9D1B3}"/>
              </a:ext>
            </a:extLst>
          </p:cNvPr>
          <p:cNvSpPr>
            <a:spLocks noGrp="1"/>
          </p:cNvSpPr>
          <p:nvPr>
            <p:ph idx="1"/>
          </p:nvPr>
        </p:nvSpPr>
        <p:spPr>
          <a:xfrm>
            <a:off x="336550" y="1208088"/>
            <a:ext cx="8470900" cy="4733925"/>
          </a:xfrm>
        </p:spPr>
        <p:txBody>
          <a:bodyPr/>
          <a:lstStyle/>
          <a:p>
            <a:pPr marL="342900" lvl="1" eaLnBrk="1" hangingPunct="1">
              <a:buClr>
                <a:schemeClr val="accent1"/>
              </a:buClr>
            </a:pPr>
            <a:r>
              <a:rPr lang="en-US" sz="2400" dirty="0"/>
              <a:t>Provide Plant Layout or comprehensive list indicating the following:</a:t>
            </a:r>
          </a:p>
          <a:p>
            <a:pPr marL="638175" lvl="1" eaLnBrk="1" hangingPunct="1"/>
            <a:r>
              <a:rPr lang="en-US" altLang="en-US" dirty="0"/>
              <a:t>Declared Schedule 2 plant(s)</a:t>
            </a:r>
          </a:p>
          <a:p>
            <a:pPr marL="638175" lvl="1" eaLnBrk="1" hangingPunct="1"/>
            <a:r>
              <a:rPr lang="en-US" altLang="en-US" dirty="0"/>
              <a:t>Schedule 3 and DOC/PSF plant(s) (</a:t>
            </a:r>
            <a:r>
              <a:rPr lang="en-US" altLang="en-US" b="1" dirty="0">
                <a:solidFill>
                  <a:srgbClr val="FF0000"/>
                </a:solidFill>
              </a:rPr>
              <a:t>if any</a:t>
            </a:r>
            <a:r>
              <a:rPr lang="en-US" altLang="en-US" dirty="0"/>
              <a:t>)</a:t>
            </a:r>
          </a:p>
          <a:p>
            <a:pPr lvl="1"/>
            <a:r>
              <a:rPr lang="en-US" dirty="0"/>
              <a:t>Common infrastructure (e.g., QC/R&amp;D laboratories, waste treatment, maintenance, warehouses, pilot plants, medical facilities, etc.)</a:t>
            </a:r>
          </a:p>
          <a:p>
            <a:pPr lvl="1"/>
            <a:r>
              <a:rPr lang="en-US" dirty="0"/>
              <a:t>Non-declarable plants (e.g., formulation, polymers, inorganic chemicals, etc.)</a:t>
            </a:r>
          </a:p>
          <a:p>
            <a:pPr lvl="1"/>
            <a:r>
              <a:rPr lang="en-US" dirty="0"/>
              <a:t>Other companies / plant sites which may be physically located within the same boundary, but may not (operationally) form part of the inspected facility</a:t>
            </a:r>
          </a:p>
          <a:p>
            <a:pPr lvl="1"/>
            <a:r>
              <a:rPr lang="en-US" dirty="0"/>
              <a:t>GPS reading point </a:t>
            </a:r>
            <a:r>
              <a:rPr lang="en-US" b="1" dirty="0">
                <a:solidFill>
                  <a:srgbClr val="FF0000"/>
                </a:solidFill>
              </a:rPr>
              <a:t>(if coordinates declared)</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CW 20th Anniversary">
  <a:themeElements>
    <a:clrScheme name="Custom 1">
      <a:dk1>
        <a:srgbClr val="0F1B23"/>
      </a:dk1>
      <a:lt1>
        <a:srgbClr val="FFFFFF"/>
      </a:lt1>
      <a:dk2>
        <a:srgbClr val="0E4C86"/>
      </a:dk2>
      <a:lt2>
        <a:srgbClr val="C9ECFB"/>
      </a:lt2>
      <a:accent1>
        <a:srgbClr val="0E4C86"/>
      </a:accent1>
      <a:accent2>
        <a:srgbClr val="4183C1"/>
      </a:accent2>
      <a:accent3>
        <a:srgbClr val="47B1D8"/>
      </a:accent3>
      <a:accent4>
        <a:srgbClr val="90D0E7"/>
      </a:accent4>
      <a:accent5>
        <a:srgbClr val="CFD791"/>
      </a:accent5>
      <a:accent6>
        <a:srgbClr val="FFC955"/>
      </a:accent6>
      <a:hlink>
        <a:srgbClr val="47B1D8"/>
      </a:hlink>
      <a:folHlink>
        <a:srgbClr val="00629A"/>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LongProperties xmlns="http://schemas.microsoft.com/office/2006/metadata/longProperties"/>
</file>

<file path=customXml/item4.xml><?xml version="1.0" encoding="utf-8"?>
<ct:contentTypeSchema xmlns:ct="http://schemas.microsoft.com/office/2006/metadata/contentType" xmlns:ma="http://schemas.microsoft.com/office/2006/metadata/properties/metaAttributes" ct:_="" ma:_="" ma:contentTypeName="Document" ma:contentTypeID="0x0101000F6276468F4D94448BE0F578EE6236DF" ma:contentTypeVersion="4" ma:contentTypeDescription="Create a new document." ma:contentTypeScope="" ma:versionID="e095ec9b226af2c543d10785a4a22be9">
  <xsd:schema xmlns:xsd="http://www.w3.org/2001/XMLSchema" xmlns:xs="http://www.w3.org/2001/XMLSchema" xmlns:p="http://schemas.microsoft.com/office/2006/metadata/properties" xmlns:ns2="e9d86b28-1688-4e0d-b60a-c2ad0a99ef1c" targetNamespace="http://schemas.microsoft.com/office/2006/metadata/properties" ma:root="true" ma:fieldsID="02bae17f7ee115e983cefd4c2992df82" ns2:_="">
    <xsd:import namespace="e9d86b28-1688-4e0d-b60a-c2ad0a99ef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d86b28-1688-4e0d-b60a-c2ad0a99ef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F885555-BB54-4413-A503-A772AB88343F}">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1213E9E3-4BCE-4095-B092-B5833CFF842B}">
  <ds:schemaRefs>
    <ds:schemaRef ds:uri="http://schemas.microsoft.com/sharepoint/v3/contenttype/forms"/>
  </ds:schemaRefs>
</ds:datastoreItem>
</file>

<file path=customXml/itemProps3.xml><?xml version="1.0" encoding="utf-8"?>
<ds:datastoreItem xmlns:ds="http://schemas.openxmlformats.org/officeDocument/2006/customXml" ds:itemID="{2F9DE412-A6F8-49FE-8536-2B6061EFCF0F}">
  <ds:schemaRefs>
    <ds:schemaRef ds:uri="http://schemas.microsoft.com/office/2006/metadata/longProperties"/>
  </ds:schemaRefs>
</ds:datastoreItem>
</file>

<file path=customXml/itemProps4.xml><?xml version="1.0" encoding="utf-8"?>
<ds:datastoreItem xmlns:ds="http://schemas.openxmlformats.org/officeDocument/2006/customXml" ds:itemID="{4FC1DF2E-76D4-4036-B385-8C17E39D22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9d86b28-1688-4e0d-b60a-c2ad0a99ef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2106</Words>
  <Application>Microsoft Office PowerPoint</Application>
  <PresentationFormat>On-screen Show (4:3)</PresentationFormat>
  <Paragraphs>187</Paragraphs>
  <Slides>18</Slides>
  <Notes>13</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4" baseType="lpstr">
      <vt:lpstr>Arial</vt:lpstr>
      <vt:lpstr>Calibri</vt:lpstr>
      <vt:lpstr>Franklin Gothic Book</vt:lpstr>
      <vt:lpstr>Franklin Gothic Medium</vt:lpstr>
      <vt:lpstr>OPCW 20th Anniversary</vt:lpstr>
      <vt:lpstr>Worksheet</vt:lpstr>
      <vt:lpstr>Pre-Inspection Briefing Guidelines SCHED2 Regime</vt:lpstr>
      <vt:lpstr>Initial Disclosure</vt:lpstr>
      <vt:lpstr>General requirement</vt:lpstr>
      <vt:lpstr>A. Introductions of participants</vt:lpstr>
      <vt:lpstr>B. General Information</vt:lpstr>
      <vt:lpstr>B. General Information</vt:lpstr>
      <vt:lpstr>C. Plant Site Safety Measures</vt:lpstr>
      <vt:lpstr>D. Logistics &amp; Administrative Information</vt:lpstr>
      <vt:lpstr>E. Physical Layout</vt:lpstr>
      <vt:lpstr>F. Detailed info – Quantitative Information</vt:lpstr>
      <vt:lpstr>G. Overview of declared S2 activities </vt:lpstr>
      <vt:lpstr>H. Records to be reviewed</vt:lpstr>
      <vt:lpstr>List of relevant records </vt:lpstr>
      <vt:lpstr>List of relevant records </vt:lpstr>
      <vt:lpstr>I. Mass Balance - Example</vt:lpstr>
      <vt:lpstr>J. List of acronyms </vt:lpstr>
      <vt:lpstr>References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Pre-Inspection Briefing Guidelines Sched2 Regime</dc:title>
  <dc:creator/>
  <cp:lastModifiedBy/>
  <cp:revision>727</cp:revision>
  <dcterms:created xsi:type="dcterms:W3CDTF">2017-07-05T09:02:56Z</dcterms:created>
  <dcterms:modified xsi:type="dcterms:W3CDTF">2022-04-11T14:18:00Z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ZNYRZEZ6XWWA-140445121-25</vt:lpwstr>
  </property>
  <property fmtid="{D5CDD505-2E9C-101B-9397-08002B2CF9AE}" pid="3" name="_dlc_DocIdItemGuid">
    <vt:lpwstr>aaaa6da1-cd16-4f50-8165-39368e685f8f</vt:lpwstr>
  </property>
  <property fmtid="{D5CDD505-2E9C-101B-9397-08002B2CF9AE}" pid="4" name="_dlc_DocIdUrl">
    <vt:lpwstr>https://intranet.opcw.org/divisions/VER/ivb/_layouts/15/DocIdRedir.aspx?ID=ZNYRZEZ6XWWA-140445121-25, ZNYRZEZ6XWWA-140445121-25</vt:lpwstr>
  </property>
  <property fmtid="{D5CDD505-2E9C-101B-9397-08002B2CF9AE}" pid="5" name="PublishingExpirationDate">
    <vt:lpwstr/>
  </property>
  <property fmtid="{D5CDD505-2E9C-101B-9397-08002B2CF9AE}" pid="6" name="PublishingStartDate">
    <vt:lpwstr/>
  </property>
  <property fmtid="{D5CDD505-2E9C-101B-9397-08002B2CF9AE}" pid="7" name="ContentTypeId">
    <vt:lpwstr>0x0101000F6276468F4D94448BE0F578EE6236DF</vt:lpwstr>
  </property>
</Properties>
</file>